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58" r:id="rId13"/>
    <p:sldId id="259" r:id="rId14"/>
    <p:sldId id="281" r:id="rId15"/>
    <p:sldId id="260" r:id="rId16"/>
    <p:sldId id="262" r:id="rId17"/>
    <p:sldId id="277" r:id="rId18"/>
    <p:sldId id="266" r:id="rId19"/>
    <p:sldId id="279" r:id="rId20"/>
    <p:sldId id="278" r:id="rId21"/>
    <p:sldId id="280" r:id="rId22"/>
    <p:sldId id="264" r:id="rId23"/>
    <p:sldId id="263" r:id="rId24"/>
    <p:sldId id="26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2328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www.susiladharma.fr/en/current-projects/55-europe-eng/106-english-summer-schoo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255014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dobe Caslon Pro Bold" panose="0205070206050A020403" pitchFamily="18" charset="0"/>
              </a:rPr>
              <a:t>The Classroom Survey </a:t>
            </a:r>
            <a:r>
              <a:rPr lang="ro-RO" b="1" dirty="0" smtClean="0">
                <a:latin typeface="Adobe Caslon Pro Bold" panose="0205070206050A020403" pitchFamily="18" charset="0"/>
              </a:rPr>
              <a:t>– Meet the students from </a:t>
            </a:r>
            <a:r>
              <a:rPr lang="en-US" b="1" dirty="0">
                <a:latin typeface="Adobe Caslon Pro Bold" panose="0205070206050A020403" pitchFamily="18" charset="0"/>
              </a:rPr>
              <a:t>Theoretical Lyceum “Bude</a:t>
            </a:r>
            <a:r>
              <a:rPr lang="ro-RO" b="1" dirty="0">
                <a:latin typeface="Adobe Caslon Pro Bold" panose="0205070206050A020403" pitchFamily="18" charset="0"/>
              </a:rPr>
              <a:t>ști</a:t>
            </a:r>
            <a:r>
              <a:rPr lang="en-US" b="1" dirty="0" smtClean="0">
                <a:latin typeface="Adobe Caslon Pro Bold" panose="0205070206050A020403" pitchFamily="18" charset="0"/>
              </a:rPr>
              <a:t>”</a:t>
            </a:r>
            <a:r>
              <a:rPr lang="ro-RO" b="1" dirty="0" smtClean="0">
                <a:latin typeface="Adobe Caslon Pro Bold" panose="0205070206050A020403" pitchFamily="18" charset="0"/>
              </a:rPr>
              <a:t> from Moldova</a:t>
            </a:r>
            <a:r>
              <a:rPr lang="ru-RU" dirty="0"/>
              <a:t/>
            </a:r>
            <a:br>
              <a:rPr lang="ru-RU" dirty="0"/>
            </a:br>
            <a:r>
              <a:rPr lang="ro-RO" b="1" dirty="0" smtClean="0">
                <a:latin typeface="Adobe Caslon Pro Bold" panose="0205070206050A020403" pitchFamily="18" charset="0"/>
              </a:rPr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149080"/>
            <a:ext cx="7488832" cy="1057672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Circle Name: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 Chronicles Learning Circle 1 (Middle School)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Name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“A” form from Theoretical Lyceum “Bude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ști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002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I. INTRODUCING THE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C. Class favorites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Favorite Websites: </a:t>
            </a:r>
            <a:endParaRPr lang="en-US" dirty="0" smtClean="0"/>
          </a:p>
          <a:p>
            <a:r>
              <a:rPr lang="en-US" dirty="0" smtClean="0"/>
              <a:t>ok.ru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facebook.com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brainly.ro,</a:t>
            </a:r>
          </a:p>
          <a:p>
            <a:r>
              <a:rPr lang="en-US" dirty="0" smtClean="0"/>
              <a:t>youtube.com,</a:t>
            </a:r>
          </a:p>
          <a:p>
            <a:r>
              <a:rPr lang="en-US" dirty="0" smtClean="0"/>
              <a:t>mail.ru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Image result for ok.ru,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00200"/>
            <a:ext cx="388620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queeniemuzik.files.wordpress.com/2013/03/facebook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52936"/>
            <a:ext cx="2470920" cy="138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brainly.ro/sf/img/ro/logo.png?27.6.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154" y="4005064"/>
            <a:ext cx="3033054" cy="80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s://www.rivaliq.com/wp-content/uploads/2014/04/YouTube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630" y="4872111"/>
            <a:ext cx="2213426" cy="88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://www.yamalpk.ru/images/stories/logo/mailru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313401"/>
            <a:ext cx="2334654" cy="146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217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I. INTRODUCING THE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C. Class favorites: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Other Class </a:t>
            </a:r>
            <a:r>
              <a:rPr lang="en-US" dirty="0" smtClean="0"/>
              <a:t>Favorites: </a:t>
            </a:r>
          </a:p>
          <a:p>
            <a:r>
              <a:rPr lang="en-US" dirty="0" smtClean="0"/>
              <a:t>dancing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singing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arts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drama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reading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 descr="http://1.bp.blogspot.com/-_KEZirBaqu4/T6vZgX_1GUI/AAAAAAAAAC0/39I6fRF2GmY/s320/a-jo-026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187" y="2816573"/>
            <a:ext cx="30480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velion 20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644" y="2861717"/>
            <a:ext cx="3005576" cy="198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budesti.md/uploads/posts/2014-08/1407315028_cimg24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970" y="4866602"/>
            <a:ext cx="2635866" cy="197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budesti.md/uploads/posts/2015-04/1427904773_sam_03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325" y="4866602"/>
            <a:ext cx="3473366" cy="195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249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PART II. INTRODUCING THE SCHOOL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0038"/>
            <a:ext cx="7848872" cy="407881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1. Name </a:t>
            </a:r>
            <a:r>
              <a:rPr lang="en-US" dirty="0"/>
              <a:t>and address of class and school: </a:t>
            </a:r>
            <a:endParaRPr lang="en-US" dirty="0" smtClean="0"/>
          </a:p>
          <a:p>
            <a:pPr marL="0" indent="896938">
              <a:buNone/>
            </a:pPr>
            <a:r>
              <a:rPr lang="en-US" u="sng" dirty="0" smtClean="0"/>
              <a:t>Theoretical </a:t>
            </a:r>
            <a:r>
              <a:rPr lang="en-US" u="sng" dirty="0"/>
              <a:t>Lyceum </a:t>
            </a:r>
            <a:r>
              <a:rPr lang="en-US" u="sng" dirty="0" smtClean="0"/>
              <a:t>Bude</a:t>
            </a:r>
            <a:r>
              <a:rPr lang="ro-RO" u="sng" dirty="0" smtClean="0"/>
              <a:t>ș</a:t>
            </a:r>
            <a:r>
              <a:rPr lang="en-US" u="sng" dirty="0" smtClean="0"/>
              <a:t>ti</a:t>
            </a:r>
            <a:r>
              <a:rPr lang="en-US" u="sng" dirty="0"/>
              <a:t>, </a:t>
            </a:r>
            <a:endParaRPr lang="ro-RO" u="sng" dirty="0" smtClean="0"/>
          </a:p>
          <a:p>
            <a:pPr marL="0" indent="896938">
              <a:buNone/>
            </a:pPr>
            <a:r>
              <a:rPr lang="ro-RO" u="sng" dirty="0" smtClean="0"/>
              <a:t>5</a:t>
            </a:r>
            <a:r>
              <a:rPr lang="en-US" u="sng" dirty="0" smtClean="0"/>
              <a:t>, </a:t>
            </a:r>
            <a:r>
              <a:rPr lang="ro-RO" u="sng" dirty="0" smtClean="0"/>
              <a:t>Școlii street, Budești, Chișinău</a:t>
            </a:r>
            <a:r>
              <a:rPr lang="en-US" u="sng" dirty="0" smtClean="0"/>
              <a:t>, Moldova</a:t>
            </a:r>
            <a:endParaRPr lang="en-US" u="sng" dirty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Number of students in class and school in class</a:t>
            </a:r>
            <a:r>
              <a:rPr lang="en-US" dirty="0" smtClean="0"/>
              <a:t>:</a:t>
            </a:r>
          </a:p>
          <a:p>
            <a:pPr marL="0" indent="808038">
              <a:buNone/>
            </a:pPr>
            <a:r>
              <a:rPr lang="en-US" u="sng" dirty="0" smtClean="0"/>
              <a:t>in </a:t>
            </a:r>
            <a:r>
              <a:rPr lang="en-US" u="sng" dirty="0"/>
              <a:t>school: </a:t>
            </a:r>
            <a:r>
              <a:rPr lang="en-US" u="sng" dirty="0" smtClean="0"/>
              <a:t>530</a:t>
            </a:r>
          </a:p>
          <a:p>
            <a:pPr marL="0" indent="808038">
              <a:buNone/>
            </a:pPr>
            <a:r>
              <a:rPr lang="en-US" u="sng" dirty="0"/>
              <a:t>i</a:t>
            </a:r>
            <a:r>
              <a:rPr lang="en-US" u="sng" dirty="0" smtClean="0"/>
              <a:t>n class</a:t>
            </a:r>
            <a:r>
              <a:rPr lang="en-US" u="sng" smtClean="0"/>
              <a:t>: </a:t>
            </a:r>
            <a:r>
              <a:rPr lang="en-US" u="sng" smtClean="0"/>
              <a:t>17</a:t>
            </a:r>
            <a:endParaRPr lang="en-US" u="sng" dirty="0"/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Size of </a:t>
            </a:r>
            <a:r>
              <a:rPr lang="en-US" dirty="0" smtClean="0"/>
              <a:t>school: </a:t>
            </a:r>
          </a:p>
          <a:p>
            <a:pPr marL="0" indent="896938">
              <a:buNone/>
            </a:pPr>
            <a:r>
              <a:rPr lang="en-US" u="sng" dirty="0" smtClean="0"/>
              <a:t>1760 square meters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/>
              <a:t>Type and number of </a:t>
            </a:r>
            <a:r>
              <a:rPr lang="en-US" dirty="0" smtClean="0"/>
              <a:t>computers:</a:t>
            </a:r>
          </a:p>
          <a:p>
            <a:pPr marL="0" indent="896938">
              <a:buNone/>
            </a:pPr>
            <a:r>
              <a:rPr lang="en-US" u="sng" dirty="0" smtClean="0"/>
              <a:t>10 </a:t>
            </a:r>
            <a:r>
              <a:rPr lang="en-US" u="sng" dirty="0"/>
              <a:t>(Pentium 4), 10 (Pentium 3)</a:t>
            </a:r>
          </a:p>
          <a:p>
            <a:pPr marL="0" indent="0">
              <a:buNone/>
            </a:pPr>
            <a:r>
              <a:rPr lang="en-US" dirty="0"/>
              <a:t>5</a:t>
            </a:r>
            <a:r>
              <a:rPr lang="en-US" dirty="0" smtClean="0"/>
              <a:t>. </a:t>
            </a:r>
            <a:r>
              <a:rPr lang="en-US" dirty="0"/>
              <a:t>School history: </a:t>
            </a:r>
            <a:r>
              <a:rPr lang="en-US" u="sng" dirty="0"/>
              <a:t>Theoretical Lyceum </a:t>
            </a:r>
            <a:r>
              <a:rPr lang="en-US" u="sng" dirty="0" err="1"/>
              <a:t>Bude</a:t>
            </a:r>
            <a:r>
              <a:rPr lang="ro-RO" u="sng" dirty="0"/>
              <a:t>ș</a:t>
            </a:r>
            <a:r>
              <a:rPr lang="en-US" u="sng" dirty="0" err="1"/>
              <a:t>ti</a:t>
            </a:r>
            <a:r>
              <a:rPr lang="en-US" u="sng" dirty="0"/>
              <a:t> </a:t>
            </a:r>
            <a:r>
              <a:rPr lang="en-US" u="sng" dirty="0" smtClean="0"/>
              <a:t>activates </a:t>
            </a:r>
            <a:r>
              <a:rPr lang="en-US" u="sng" dirty="0"/>
              <a:t>since 2006, when it was transformed from School No. </a:t>
            </a:r>
            <a:r>
              <a:rPr lang="en-US" u="sng" dirty="0" smtClean="0"/>
              <a:t>61 in lyceum. </a:t>
            </a:r>
            <a:endParaRPr lang="ru-RU" u="sng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3" descr="1431684912_dsc_03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2" y="1"/>
            <a:ext cx="3638322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195370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School </a:t>
            </a:r>
            <a:r>
              <a:rPr lang="en-US" dirty="0"/>
              <a:t>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493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010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PART II. INTRODUCING THE SCHOOL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593" y="980728"/>
            <a:ext cx="4744611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B. School program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500" dirty="0" smtClean="0"/>
              <a:t>Our unique school:</a:t>
            </a:r>
          </a:p>
          <a:p>
            <a:pPr marL="0" indent="0">
              <a:buNone/>
            </a:pPr>
            <a:r>
              <a:rPr lang="en-US" sz="2500" dirty="0"/>
              <a:t> 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meeting with graduates"</a:t>
            </a:r>
            <a:r>
              <a:rPr lang="en-US" sz="2500" dirty="0"/>
              <a:t> </a:t>
            </a:r>
            <a:r>
              <a:rPr lang="en-US" sz="2500" dirty="0" smtClean="0"/>
              <a:t>is </a:t>
            </a:r>
            <a:r>
              <a:rPr lang="en-US" sz="2500" dirty="0"/>
              <a:t>conducted for </a:t>
            </a:r>
            <a:r>
              <a:rPr lang="en-US" sz="2500" dirty="0" smtClean="0"/>
              <a:t>already fifty years consecutively, graduates from 5 to 5 years are present. Invitees </a:t>
            </a:r>
            <a:r>
              <a:rPr lang="en-US" sz="2500" dirty="0"/>
              <a:t>see </a:t>
            </a:r>
            <a:r>
              <a:rPr lang="en-US" sz="2500" dirty="0" smtClean="0"/>
              <a:t>their teachers and classmates.</a:t>
            </a:r>
            <a:endParaRPr lang="en-US" sz="25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  <p:pic>
        <p:nvPicPr>
          <p:cNvPr id="14338" name="Picture 2" descr="Întîlnirea cu absolvenţii 20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204" y="4005064"/>
            <a:ext cx="4163084" cy="276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Întîlnirea cu absolvenţii 20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77760"/>
            <a:ext cx="3457685" cy="229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262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 II. INTRODUCING THE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5446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B. School program</a:t>
            </a:r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List school calendar from the session dates (holidays and </a:t>
            </a:r>
            <a:r>
              <a:rPr lang="en-US" dirty="0" smtClean="0"/>
              <a:t>special events </a:t>
            </a:r>
            <a:r>
              <a:rPr lang="en-US" dirty="0"/>
              <a:t>that may affect your participation</a:t>
            </a:r>
            <a:r>
              <a:rPr lang="en-US" dirty="0" smtClean="0"/>
              <a:t>):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i="1" dirty="0" smtClean="0"/>
              <a:t>The </a:t>
            </a:r>
            <a:r>
              <a:rPr lang="en-US" i="1" dirty="0"/>
              <a:t>school year begins on </a:t>
            </a:r>
            <a:r>
              <a:rPr lang="en-US" i="1" dirty="0" smtClean="0"/>
              <a:t>the 1</a:t>
            </a:r>
            <a:r>
              <a:rPr lang="en-US" i="1" baseline="30000" dirty="0" smtClean="0"/>
              <a:t>st</a:t>
            </a:r>
            <a:r>
              <a:rPr lang="en-US" i="1" dirty="0" smtClean="0"/>
              <a:t> of </a:t>
            </a:r>
            <a:r>
              <a:rPr lang="en-US" i="1" dirty="0"/>
              <a:t>September. The duration of the school year is 35 weeks </a:t>
            </a:r>
            <a:r>
              <a:rPr lang="en-US" i="1" dirty="0" smtClean="0"/>
              <a:t>for lyceums.</a:t>
            </a:r>
            <a:endParaRPr lang="en-US" i="1" dirty="0"/>
          </a:p>
          <a:p>
            <a:r>
              <a:rPr lang="en-US" i="1" dirty="0" smtClean="0"/>
              <a:t>Winter holidays: December </a:t>
            </a:r>
            <a:r>
              <a:rPr lang="en-US" i="1" dirty="0"/>
              <a:t>25, 2015 - January 10, 2016 </a:t>
            </a:r>
          </a:p>
          <a:p>
            <a:r>
              <a:rPr lang="en-US" i="1" dirty="0" smtClean="0"/>
              <a:t>Easter holidays </a:t>
            </a:r>
            <a:r>
              <a:rPr lang="en-US" i="1" dirty="0"/>
              <a:t>- 30 April to 9 May 2016</a:t>
            </a:r>
            <a:r>
              <a:rPr lang="en-US" i="1" dirty="0" smtClean="0"/>
              <a:t>.</a:t>
            </a:r>
          </a:p>
          <a:p>
            <a:pPr marL="0" indent="0">
              <a:buNone/>
            </a:pPr>
            <a:r>
              <a:rPr lang="en-US" i="1" dirty="0"/>
              <a:t>H</a:t>
            </a:r>
            <a:r>
              <a:rPr lang="en-US" i="1" dirty="0" smtClean="0"/>
              <a:t>olidays </a:t>
            </a:r>
            <a:r>
              <a:rPr lang="en-US" i="1" dirty="0"/>
              <a:t>during </a:t>
            </a:r>
            <a:r>
              <a:rPr lang="en-US" i="1" dirty="0" smtClean="0"/>
              <a:t>the school year are: </a:t>
            </a:r>
          </a:p>
          <a:p>
            <a:r>
              <a:rPr lang="en-US" i="1" dirty="0" smtClean="0"/>
              <a:t>from October </a:t>
            </a:r>
            <a:r>
              <a:rPr lang="en-US" i="1" dirty="0"/>
              <a:t>29 to November 1, 2015; </a:t>
            </a:r>
            <a:endParaRPr lang="en-US" i="1" dirty="0" smtClean="0"/>
          </a:p>
          <a:p>
            <a:r>
              <a:rPr lang="en-US" i="1" dirty="0" smtClean="0"/>
              <a:t>from March </a:t>
            </a:r>
            <a:r>
              <a:rPr lang="en-US" i="1" dirty="0"/>
              <a:t>4 to March 8, 2016 and </a:t>
            </a:r>
          </a:p>
          <a:p>
            <a:r>
              <a:rPr lang="en-US" i="1" dirty="0"/>
              <a:t>T</a:t>
            </a:r>
            <a:r>
              <a:rPr lang="en-US" i="1" dirty="0" smtClean="0"/>
              <a:t>he </a:t>
            </a:r>
            <a:r>
              <a:rPr lang="en-US" i="1" dirty="0"/>
              <a:t>summer </a:t>
            </a:r>
            <a:r>
              <a:rPr lang="en-US" i="1" dirty="0" smtClean="0"/>
              <a:t>holidays: 31 May – 1 September.</a:t>
            </a:r>
          </a:p>
        </p:txBody>
      </p:sp>
    </p:spTree>
    <p:extLst>
      <p:ext uri="{BB962C8B-B14F-4D97-AF65-F5344CB8AC3E}">
        <p14:creationId xmlns:p14="http://schemas.microsoft.com/office/powerpoint/2010/main" val="2992520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PART III. INTRODUCING THE COMMUNITY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7996" y="1417638"/>
            <a:ext cx="3872355" cy="681859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en-US" sz="1500" dirty="0" smtClean="0"/>
              <a:t>Name of community: </a:t>
            </a:r>
            <a:r>
              <a:rPr 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Bude</a:t>
            </a:r>
            <a:r>
              <a:rPr lang="ro-RO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ș</a:t>
            </a:r>
            <a:r>
              <a:rPr 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 </a:t>
            </a:r>
            <a:r>
              <a:rPr lang="en-US" sz="1500" dirty="0"/>
              <a:t>(village</a:t>
            </a:r>
            <a:r>
              <a:rPr lang="en-US" sz="1500" dirty="0" smtClean="0"/>
              <a:t>) fist attested on July 2</a:t>
            </a:r>
            <a:r>
              <a:rPr lang="en-US" sz="1500" baseline="30000" dirty="0" smtClean="0"/>
              <a:t>nd</a:t>
            </a:r>
            <a:r>
              <a:rPr lang="en-US" sz="1500" dirty="0" smtClean="0"/>
              <a:t>, 1455 </a:t>
            </a:r>
          </a:p>
          <a:p>
            <a:pPr>
              <a:buAutoNum type="arabicPeriod"/>
            </a:pPr>
            <a:endParaRPr lang="ru-RU" sz="1500" dirty="0"/>
          </a:p>
        </p:txBody>
      </p:sp>
      <p:pic>
        <p:nvPicPr>
          <p:cNvPr id="1026" name="Picture 2" descr="big-un-grup-de-primari-din-europa-in-vizita-la-budest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09929"/>
            <a:ext cx="2984903" cy="199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67996" y="2658976"/>
            <a:ext cx="48804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3</a:t>
            </a:r>
            <a:r>
              <a:rPr lang="en-US" sz="1500" dirty="0" smtClean="0"/>
              <a:t>. </a:t>
            </a:r>
            <a:r>
              <a:rPr lang="ro-RO" sz="1500" dirty="0"/>
              <a:t>N</a:t>
            </a:r>
            <a:r>
              <a:rPr lang="en-US" sz="1500" dirty="0" err="1" smtClean="0"/>
              <a:t>ame</a:t>
            </a:r>
            <a:r>
              <a:rPr lang="en-US" sz="1500" dirty="0" smtClean="0"/>
              <a:t> </a:t>
            </a:r>
            <a:r>
              <a:rPr lang="en-US" sz="1500" dirty="0"/>
              <a:t>and size of nearest city: </a:t>
            </a:r>
            <a:r>
              <a:rPr lang="ru-RU" sz="1500" dirty="0" smtClean="0"/>
              <a:t>Bude</a:t>
            </a:r>
            <a:r>
              <a:rPr lang="ro-RO" sz="1500" dirty="0" smtClean="0"/>
              <a:t>ș</a:t>
            </a:r>
            <a:r>
              <a:rPr lang="ru-RU" sz="1500" dirty="0" smtClean="0"/>
              <a:t>ti </a:t>
            </a:r>
            <a:r>
              <a:rPr lang="ru-RU" sz="1500" dirty="0" err="1"/>
              <a:t>is</a:t>
            </a:r>
            <a:r>
              <a:rPr lang="ru-RU" sz="1500" dirty="0"/>
              <a:t> </a:t>
            </a:r>
            <a:r>
              <a:rPr lang="en-US" sz="1500" dirty="0"/>
              <a:t>12 km far from </a:t>
            </a:r>
            <a:r>
              <a:rPr lang="en-US" sz="1500" dirty="0" err="1" smtClean="0"/>
              <a:t>Chisin</a:t>
            </a:r>
            <a:r>
              <a:rPr lang="ro-RO" sz="1500" dirty="0" smtClean="0"/>
              <a:t>ă</a:t>
            </a:r>
            <a:r>
              <a:rPr lang="en-US" sz="1500" dirty="0" smtClean="0"/>
              <a:t>u</a:t>
            </a:r>
            <a:r>
              <a:rPr lang="en-US" sz="1500" dirty="0"/>
              <a:t>, the </a:t>
            </a:r>
            <a:r>
              <a:rPr lang="en-US" sz="1500" dirty="0" smtClean="0"/>
              <a:t>capital </a:t>
            </a:r>
            <a:r>
              <a:rPr lang="en-US" sz="1500" dirty="0"/>
              <a:t>of Moldova.</a:t>
            </a:r>
            <a:endParaRPr lang="ru-RU" sz="1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0102" y="3809961"/>
            <a:ext cx="300177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500" dirty="0"/>
              <a:t>4</a:t>
            </a:r>
            <a:r>
              <a:rPr lang="en-US" sz="1500" dirty="0" smtClean="0"/>
              <a:t>. </a:t>
            </a:r>
            <a:r>
              <a:rPr lang="en-US" sz="1500" dirty="0"/>
              <a:t>Location </a:t>
            </a:r>
            <a:r>
              <a:rPr lang="en-US" sz="1500" dirty="0" smtClean="0"/>
              <a:t>of </a:t>
            </a:r>
            <a:r>
              <a:rPr lang="en-US" sz="1500" dirty="0"/>
              <a:t>community </a:t>
            </a:r>
            <a:endParaRPr lang="ru-RU" sz="15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594" y="3573016"/>
            <a:ext cx="250684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1324646207_hartabudest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888" y="4092664"/>
            <a:ext cx="285974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7193" y="5437673"/>
            <a:ext cx="32824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500" dirty="0"/>
              <a:t>5</a:t>
            </a:r>
            <a:r>
              <a:rPr lang="en-US" sz="1500" dirty="0" smtClean="0"/>
              <a:t>. </a:t>
            </a:r>
            <a:r>
              <a:rPr lang="en-US" sz="1500" dirty="0"/>
              <a:t>The area of your community surface</a:t>
            </a:r>
            <a:r>
              <a:rPr lang="en-US" sz="1500" dirty="0" smtClean="0"/>
              <a:t>:</a:t>
            </a:r>
          </a:p>
          <a:p>
            <a:pPr indent="1882775"/>
            <a:r>
              <a:rPr lang="en-US" sz="1500" dirty="0" smtClean="0"/>
              <a:t> </a:t>
            </a:r>
            <a:r>
              <a:rPr lang="en-US" sz="1500" dirty="0"/>
              <a:t>2839 ha</a:t>
            </a:r>
            <a:endParaRPr lang="ru-RU" sz="1500" dirty="0"/>
          </a:p>
          <a:p>
            <a:r>
              <a:rPr lang="ro-RO" sz="1500" dirty="0"/>
              <a:t>6</a:t>
            </a:r>
            <a:r>
              <a:rPr lang="en-US" sz="1500" dirty="0" smtClean="0"/>
              <a:t>. </a:t>
            </a:r>
            <a:r>
              <a:rPr lang="en-US" sz="1500" dirty="0"/>
              <a:t>The population of your </a:t>
            </a:r>
            <a:r>
              <a:rPr lang="en-US" sz="1500" dirty="0" smtClean="0"/>
              <a:t>community</a:t>
            </a:r>
            <a:r>
              <a:rPr lang="ro-RO" sz="1500" dirty="0"/>
              <a:t>:</a:t>
            </a:r>
            <a:endParaRPr lang="en-US" sz="1500" dirty="0" smtClean="0"/>
          </a:p>
          <a:p>
            <a:pPr indent="1882775"/>
            <a:r>
              <a:rPr lang="en-US" sz="1500" dirty="0" smtClean="0"/>
              <a:t> </a:t>
            </a:r>
            <a:r>
              <a:rPr lang="en-US" sz="1500" dirty="0"/>
              <a:t>5044 in 2010</a:t>
            </a:r>
            <a:endParaRPr lang="ru-RU" sz="15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40905" y="1115452"/>
            <a:ext cx="22199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A. Your community </a:t>
            </a:r>
          </a:p>
        </p:txBody>
      </p:sp>
      <p:pic>
        <p:nvPicPr>
          <p:cNvPr id="15362" name="Picture 2" descr="Stema Comunei Budeşt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965" y="1040797"/>
            <a:ext cx="957000" cy="154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60093" y="2099498"/>
            <a:ext cx="310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The emblem of </a:t>
            </a:r>
            <a:r>
              <a:rPr lang="en-US" dirty="0" err="1" smtClean="0"/>
              <a:t>Bude</a:t>
            </a:r>
            <a:r>
              <a:rPr lang="ro-RO" dirty="0" err="1" smtClean="0"/>
              <a:t>şti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684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151" y="843828"/>
            <a:ext cx="6999129" cy="601417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vi-VN" sz="4800" dirty="0">
              <a:latin typeface="+mj-lt"/>
            </a:endParaRPr>
          </a:p>
          <a:p>
            <a:pPr marL="0" indent="0">
              <a:buNone/>
            </a:pPr>
            <a:r>
              <a:rPr lang="vi-VN" sz="6800" dirty="0">
                <a:latin typeface="+mj-lt"/>
              </a:rPr>
              <a:t>1. List 3 reasons why people come to visit your area:</a:t>
            </a:r>
          </a:p>
          <a:p>
            <a:r>
              <a:rPr lang="vi-VN" sz="6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Twinned </a:t>
            </a:r>
            <a:r>
              <a:rPr lang="vi-VN" sz="6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communities </a:t>
            </a:r>
            <a:r>
              <a:rPr lang="vi-VN" sz="6800" dirty="0">
                <a:latin typeface="+mj-lt"/>
              </a:rPr>
              <a:t>with Budesti are: </a:t>
            </a:r>
            <a:r>
              <a:rPr lang="vi-VN" sz="6800" dirty="0" smtClean="0">
                <a:latin typeface="+mj-lt"/>
              </a:rPr>
              <a:t>Kaufungen </a:t>
            </a:r>
            <a:r>
              <a:rPr lang="ro-RO" sz="6800" dirty="0" smtClean="0">
                <a:latin typeface="+mj-lt"/>
              </a:rPr>
              <a:t>(</a:t>
            </a:r>
            <a:r>
              <a:rPr lang="vi-VN" sz="6800" dirty="0" smtClean="0">
                <a:latin typeface="+mj-lt"/>
              </a:rPr>
              <a:t>Germany</a:t>
            </a:r>
            <a:r>
              <a:rPr lang="ro-RO" sz="6800" dirty="0" smtClean="0">
                <a:latin typeface="+mj-lt"/>
              </a:rPr>
              <a:t>)</a:t>
            </a:r>
            <a:r>
              <a:rPr lang="vi-VN" sz="6800" dirty="0" smtClean="0">
                <a:latin typeface="+mj-lt"/>
              </a:rPr>
              <a:t>, Bertinoro </a:t>
            </a:r>
            <a:r>
              <a:rPr lang="ro-RO" sz="6800" dirty="0" smtClean="0">
                <a:latin typeface="+mj-lt"/>
              </a:rPr>
              <a:t>(</a:t>
            </a:r>
            <a:r>
              <a:rPr lang="vi-VN" sz="6800" dirty="0" smtClean="0">
                <a:latin typeface="+mj-lt"/>
              </a:rPr>
              <a:t>Italy</a:t>
            </a:r>
            <a:r>
              <a:rPr lang="ro-RO" sz="6800" dirty="0" smtClean="0">
                <a:latin typeface="+mj-lt"/>
              </a:rPr>
              <a:t>)</a:t>
            </a:r>
            <a:r>
              <a:rPr lang="vi-VN" sz="6800" dirty="0" smtClean="0">
                <a:latin typeface="+mj-lt"/>
              </a:rPr>
              <a:t>, </a:t>
            </a:r>
            <a:r>
              <a:rPr lang="vi-VN" sz="6800" dirty="0">
                <a:latin typeface="+mj-lt"/>
              </a:rPr>
              <a:t>Ale </a:t>
            </a:r>
            <a:r>
              <a:rPr lang="vi-VN" sz="6800" dirty="0" smtClean="0">
                <a:latin typeface="+mj-lt"/>
              </a:rPr>
              <a:t>Kommun </a:t>
            </a:r>
            <a:r>
              <a:rPr lang="ro-RO" sz="6800" dirty="0" smtClean="0">
                <a:latin typeface="+mj-lt"/>
              </a:rPr>
              <a:t>(</a:t>
            </a:r>
            <a:r>
              <a:rPr lang="vi-VN" sz="6800" dirty="0" smtClean="0">
                <a:latin typeface="+mj-lt"/>
              </a:rPr>
              <a:t>Sweden</a:t>
            </a:r>
            <a:r>
              <a:rPr lang="ro-RO" sz="6800" dirty="0" smtClean="0">
                <a:latin typeface="+mj-lt"/>
              </a:rPr>
              <a:t>)</a:t>
            </a:r>
            <a:r>
              <a:rPr lang="vi-VN" sz="6800" dirty="0" smtClean="0">
                <a:latin typeface="+mj-lt"/>
              </a:rPr>
              <a:t>, Cumpăna </a:t>
            </a:r>
            <a:r>
              <a:rPr lang="ro-RO" sz="6800" dirty="0" smtClean="0">
                <a:latin typeface="+mj-lt"/>
              </a:rPr>
              <a:t>(</a:t>
            </a:r>
            <a:r>
              <a:rPr lang="vi-VN" sz="6800" dirty="0" smtClean="0">
                <a:latin typeface="+mj-lt"/>
              </a:rPr>
              <a:t>România</a:t>
            </a:r>
            <a:r>
              <a:rPr lang="ro-RO" sz="6800" dirty="0" smtClean="0">
                <a:latin typeface="+mj-lt"/>
              </a:rPr>
              <a:t>)</a:t>
            </a:r>
            <a:r>
              <a:rPr lang="vi-VN" sz="6800" dirty="0" smtClean="0">
                <a:latin typeface="+mj-lt"/>
              </a:rPr>
              <a:t>, Comăneşti </a:t>
            </a:r>
            <a:r>
              <a:rPr lang="ro-RO" sz="6800" dirty="0" smtClean="0">
                <a:latin typeface="+mj-lt"/>
              </a:rPr>
              <a:t>(</a:t>
            </a:r>
            <a:r>
              <a:rPr lang="vi-VN" sz="6800" dirty="0" smtClean="0">
                <a:latin typeface="+mj-lt"/>
              </a:rPr>
              <a:t>România</a:t>
            </a:r>
            <a:r>
              <a:rPr lang="ro-RO" sz="6800" dirty="0" smtClean="0">
                <a:latin typeface="+mj-lt"/>
              </a:rPr>
              <a:t>)</a:t>
            </a:r>
            <a:r>
              <a:rPr lang="vi-VN" sz="6800" dirty="0" smtClean="0">
                <a:latin typeface="+mj-lt"/>
              </a:rPr>
              <a:t>, </a:t>
            </a:r>
            <a:r>
              <a:rPr lang="vi-VN" sz="6800" dirty="0">
                <a:latin typeface="+mj-lt"/>
              </a:rPr>
              <a:t>Băişoara, Cluj, </a:t>
            </a:r>
            <a:r>
              <a:rPr lang="ro-RO" sz="6800" dirty="0" smtClean="0">
                <a:latin typeface="+mj-lt"/>
              </a:rPr>
              <a:t>(</a:t>
            </a:r>
            <a:r>
              <a:rPr lang="vi-VN" sz="6800" dirty="0" smtClean="0">
                <a:latin typeface="+mj-lt"/>
              </a:rPr>
              <a:t>România</a:t>
            </a:r>
            <a:r>
              <a:rPr lang="ro-RO" sz="6800" dirty="0" smtClean="0">
                <a:latin typeface="+mj-lt"/>
              </a:rPr>
              <a:t>)</a:t>
            </a:r>
            <a:r>
              <a:rPr lang="vi-VN" sz="6800" dirty="0" smtClean="0">
                <a:latin typeface="+mj-lt"/>
              </a:rPr>
              <a:t>.</a:t>
            </a:r>
            <a:endParaRPr lang="en-US" sz="6800" dirty="0" smtClean="0">
              <a:latin typeface="+mj-lt"/>
            </a:endParaRPr>
          </a:p>
          <a:p>
            <a:r>
              <a:rPr lang="en-US" sz="6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Horse club "</a:t>
            </a:r>
            <a:r>
              <a:rPr lang="en-US" sz="6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Sparta" </a:t>
            </a:r>
            <a:r>
              <a:rPr lang="en-US" sz="6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6800" dirty="0" err="1">
                <a:latin typeface="Times New Roman" pitchFamily="18" charset="0"/>
                <a:cs typeface="Times New Roman" pitchFamily="18" charset="0"/>
              </a:rPr>
              <a:t>Budeşti</a:t>
            </a:r>
            <a:r>
              <a:rPr lang="en-US" sz="6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6800" dirty="0">
                <a:latin typeface="Times New Roman" pitchFamily="18" charset="0"/>
                <a:cs typeface="Times New Roman" pitchFamily="18" charset="0"/>
              </a:rPr>
              <a:t>- is the first private European level equestrian complex in Moldova. </a:t>
            </a:r>
            <a:r>
              <a:rPr lang="en-US" sz="68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6800" dirty="0">
                <a:latin typeface="Times New Roman" pitchFamily="18" charset="0"/>
                <a:cs typeface="Times New Roman" pitchFamily="18" charset="0"/>
              </a:rPr>
              <a:t>is one of the biggest clubs in </a:t>
            </a:r>
            <a:r>
              <a:rPr lang="en-US" sz="6800" dirty="0" smtClean="0">
                <a:latin typeface="Times New Roman" pitchFamily="18" charset="0"/>
                <a:cs typeface="Times New Roman" pitchFamily="18" charset="0"/>
              </a:rPr>
              <a:t>our </a:t>
            </a:r>
            <a:r>
              <a:rPr lang="en-US" sz="6800" dirty="0">
                <a:latin typeface="Times New Roman" pitchFamily="18" charset="0"/>
                <a:cs typeface="Times New Roman" pitchFamily="18" charset="0"/>
              </a:rPr>
              <a:t>country. Here </a:t>
            </a:r>
            <a:r>
              <a:rPr lang="en-US" sz="6800" dirty="0" smtClean="0">
                <a:latin typeface="Times New Roman" pitchFamily="18" charset="0"/>
                <a:cs typeface="Times New Roman" pitchFamily="18" charset="0"/>
              </a:rPr>
              <a:t>is offered the knowledge of a magical </a:t>
            </a:r>
            <a:r>
              <a:rPr lang="en-US" sz="6800" dirty="0">
                <a:latin typeface="Times New Roman" pitchFamily="18" charset="0"/>
                <a:cs typeface="Times New Roman" pitchFamily="18" charset="0"/>
              </a:rPr>
              <a:t>world </a:t>
            </a:r>
            <a:r>
              <a:rPr lang="en-US" sz="68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6800" dirty="0">
                <a:latin typeface="Times New Roman" pitchFamily="18" charset="0"/>
                <a:cs typeface="Times New Roman" pitchFamily="18" charset="0"/>
              </a:rPr>
              <a:t>working with horses. </a:t>
            </a:r>
            <a:r>
              <a:rPr lang="en-US" sz="6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6800" dirty="0">
                <a:latin typeface="Times New Roman" pitchFamily="18" charset="0"/>
                <a:cs typeface="Times New Roman" pitchFamily="18" charset="0"/>
              </a:rPr>
              <a:t>club offers services for a comfortable rest and active leisure - </a:t>
            </a:r>
            <a:r>
              <a:rPr lang="en-US" sz="6800" dirty="0" smtClean="0">
                <a:latin typeface="Times New Roman" pitchFamily="18" charset="0"/>
                <a:cs typeface="Times New Roman" pitchFamily="18" charset="0"/>
              </a:rPr>
              <a:t>riding</a:t>
            </a:r>
            <a:r>
              <a:rPr lang="en-US" sz="6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800" dirty="0" smtClean="0">
                <a:latin typeface="Times New Roman" pitchFamily="18" charset="0"/>
                <a:cs typeface="Times New Roman" pitchFamily="18" charset="0"/>
              </a:rPr>
              <a:t>taking </a:t>
            </a:r>
            <a:r>
              <a:rPr lang="en-US" sz="6800" dirty="0">
                <a:latin typeface="Times New Roman" pitchFamily="18" charset="0"/>
                <a:cs typeface="Times New Roman" pitchFamily="18" charset="0"/>
              </a:rPr>
              <a:t>pictures (</a:t>
            </a:r>
            <a:r>
              <a:rPr lang="en-US" sz="6800" dirty="0" err="1" smtClean="0">
                <a:latin typeface="Times New Roman" pitchFamily="18" charset="0"/>
                <a:cs typeface="Times New Roman" pitchFamily="18" charset="0"/>
              </a:rPr>
              <a:t>photosesions</a:t>
            </a:r>
            <a:r>
              <a:rPr lang="en-US" sz="6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6800" dirty="0">
                <a:latin typeface="Times New Roman" pitchFamily="18" charset="0"/>
                <a:cs typeface="Times New Roman" pitchFamily="18" charset="0"/>
              </a:rPr>
              <a:t>if you are </a:t>
            </a:r>
            <a:r>
              <a:rPr lang="en-US" sz="6800" dirty="0" smtClean="0">
                <a:latin typeface="Times New Roman" pitchFamily="18" charset="0"/>
                <a:cs typeface="Times New Roman" pitchFamily="18" charset="0"/>
              </a:rPr>
              <a:t>an experienced rider you will have </a:t>
            </a:r>
            <a:r>
              <a:rPr lang="en-US" sz="6800" dirty="0">
                <a:latin typeface="Times New Roman" pitchFamily="18" charset="0"/>
                <a:cs typeface="Times New Roman" pitchFamily="18" charset="0"/>
              </a:rPr>
              <a:t>the opportunity to take a ride on horses and admire the stunning scenery around. Also, under the guidance of a qualified trainer you can </a:t>
            </a:r>
            <a:r>
              <a:rPr lang="en-US" sz="6800" dirty="0" smtClean="0">
                <a:latin typeface="Times New Roman" pitchFamily="18" charset="0"/>
                <a:cs typeface="Times New Roman" pitchFamily="18" charset="0"/>
              </a:rPr>
              <a:t>try </a:t>
            </a:r>
            <a:r>
              <a:rPr lang="en-US" sz="6800" dirty="0">
                <a:latin typeface="Times New Roman" pitchFamily="18" charset="0"/>
                <a:cs typeface="Times New Roman" pitchFamily="18" charset="0"/>
              </a:rPr>
              <a:t>one of the </a:t>
            </a:r>
            <a:r>
              <a:rPr lang="en-US" sz="6800" dirty="0" smtClean="0">
                <a:latin typeface="Times New Roman" pitchFamily="18" charset="0"/>
                <a:cs typeface="Times New Roman" pitchFamily="18" charset="0"/>
              </a:rPr>
              <a:t>horse </a:t>
            </a:r>
            <a:r>
              <a:rPr lang="en-US" sz="6800" dirty="0" err="1" smtClean="0">
                <a:latin typeface="Times New Roman" pitchFamily="18" charset="0"/>
                <a:cs typeface="Times New Roman" pitchFamily="18" charset="0"/>
              </a:rPr>
              <a:t>racingareas</a:t>
            </a:r>
            <a:r>
              <a:rPr lang="en-US" sz="68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6800" dirty="0">
                <a:latin typeface="Times New Roman" pitchFamily="18" charset="0"/>
                <a:cs typeface="Times New Roman" pitchFamily="18" charset="0"/>
              </a:rPr>
              <a:t>dressage or </a:t>
            </a:r>
            <a:r>
              <a:rPr lang="en-US" sz="6800" dirty="0" smtClean="0">
                <a:latin typeface="Times New Roman" pitchFamily="18" charset="0"/>
                <a:cs typeface="Times New Roman" pitchFamily="18" charset="0"/>
              </a:rPr>
              <a:t>obstacle jumping</a:t>
            </a:r>
            <a:r>
              <a:rPr lang="en-US" sz="6800" dirty="0">
                <a:latin typeface="Times New Roman" pitchFamily="18" charset="0"/>
                <a:cs typeface="Times New Roman" pitchFamily="18" charset="0"/>
              </a:rPr>
              <a:t>. The smallest animal lovers have the opportunity to go </a:t>
            </a:r>
            <a:r>
              <a:rPr lang="en-US" sz="6800" dirty="0" smtClean="0">
                <a:latin typeface="Times New Roman" pitchFamily="18" charset="0"/>
                <a:cs typeface="Times New Roman" pitchFamily="18" charset="0"/>
              </a:rPr>
              <a:t>riding on a pony, </a:t>
            </a:r>
            <a:r>
              <a:rPr lang="en-US" sz="6800" dirty="0">
                <a:latin typeface="Times New Roman" pitchFamily="18" charset="0"/>
                <a:cs typeface="Times New Roman" pitchFamily="18" charset="0"/>
              </a:rPr>
              <a:t>a donkey </a:t>
            </a:r>
            <a:r>
              <a:rPr lang="en-US" sz="6800" dirty="0" smtClean="0">
                <a:latin typeface="Times New Roman" pitchFamily="18" charset="0"/>
                <a:cs typeface="Times New Roman" pitchFamily="18" charset="0"/>
              </a:rPr>
              <a:t>or dwarf lambs which are in the clubs mini zoo. </a:t>
            </a:r>
          </a:p>
          <a:p>
            <a:pPr>
              <a:buNone/>
            </a:pPr>
            <a:r>
              <a:rPr lang="en-US" sz="6800" dirty="0" smtClean="0">
                <a:latin typeface="Times New Roman" pitchFamily="18" charset="0"/>
                <a:cs typeface="Times New Roman" pitchFamily="18" charset="0"/>
              </a:rPr>
              <a:t>         Horse Club Sport includes: </a:t>
            </a:r>
            <a:r>
              <a:rPr lang="en-US" sz="6800" dirty="0">
                <a:latin typeface="Times New Roman" pitchFamily="18" charset="0"/>
                <a:cs typeface="Times New Roman" pitchFamily="18" charset="0"/>
              </a:rPr>
              <a:t>renting horses; </a:t>
            </a:r>
            <a:r>
              <a:rPr lang="en-US" sz="6800" dirty="0" smtClean="0">
                <a:latin typeface="Times New Roman" pitchFamily="18" charset="0"/>
                <a:cs typeface="Times New Roman" pitchFamily="18" charset="0"/>
              </a:rPr>
              <a:t>professional </a:t>
            </a:r>
            <a:r>
              <a:rPr lang="en-US" sz="6800" dirty="0">
                <a:latin typeface="Times New Roman" pitchFamily="18" charset="0"/>
                <a:cs typeface="Times New Roman" pitchFamily="18" charset="0"/>
              </a:rPr>
              <a:t>training of the horse; </a:t>
            </a:r>
            <a:r>
              <a:rPr lang="en-US" sz="6800" dirty="0" err="1">
                <a:latin typeface="Times New Roman" pitchFamily="18" charset="0"/>
                <a:cs typeface="Times New Roman" pitchFamily="18" charset="0"/>
              </a:rPr>
              <a:t>Hippotherapy</a:t>
            </a:r>
            <a:r>
              <a:rPr lang="en-US" sz="6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6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Traditions:</a:t>
            </a:r>
            <a:r>
              <a:rPr lang="en-US" sz="6800" dirty="0" smtClean="0">
                <a:latin typeface="Times New Roman" pitchFamily="18" charset="0"/>
                <a:cs typeface="Times New Roman" pitchFamily="18" charset="0"/>
              </a:rPr>
              <a:t> September </a:t>
            </a:r>
            <a:r>
              <a:rPr lang="en-US" sz="6800" dirty="0">
                <a:latin typeface="Times New Roman" pitchFamily="18" charset="0"/>
                <a:cs typeface="Times New Roman" pitchFamily="18" charset="0"/>
              </a:rPr>
              <a:t>19th is an important day </a:t>
            </a:r>
            <a:r>
              <a:rPr lang="en-US" sz="6800" dirty="0" smtClean="0">
                <a:latin typeface="Times New Roman" pitchFamily="18" charset="0"/>
                <a:cs typeface="Times New Roman" pitchFamily="18" charset="0"/>
              </a:rPr>
              <a:t>for us from </a:t>
            </a:r>
            <a:r>
              <a:rPr lang="en-US" sz="6800" dirty="0" err="1" smtClean="0">
                <a:latin typeface="Times New Roman" pitchFamily="18" charset="0"/>
                <a:cs typeface="Times New Roman" pitchFamily="18" charset="0"/>
              </a:rPr>
              <a:t>Budesti</a:t>
            </a:r>
            <a:r>
              <a:rPr lang="en-US" sz="6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6800" dirty="0" smtClean="0">
                <a:latin typeface="Times New Roman" pitchFamily="18" charset="0"/>
                <a:cs typeface="Times New Roman" pitchFamily="18" charset="0"/>
              </a:rPr>
              <a:t>For 20 years in </a:t>
            </a:r>
            <a:r>
              <a:rPr lang="en-US" sz="6800" dirty="0" err="1" smtClean="0">
                <a:latin typeface="Times New Roman" pitchFamily="18" charset="0"/>
                <a:cs typeface="Times New Roman" pitchFamily="18" charset="0"/>
              </a:rPr>
              <a:t>Budeşti</a:t>
            </a:r>
            <a:r>
              <a:rPr lang="en-US" sz="6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800" dirty="0" err="1" smtClean="0">
                <a:latin typeface="Times New Roman" pitchFamily="18" charset="0"/>
                <a:cs typeface="Times New Roman" pitchFamily="18" charset="0"/>
              </a:rPr>
              <a:t>isd</a:t>
            </a:r>
            <a:r>
              <a:rPr lang="en-US" sz="6800" dirty="0" smtClean="0">
                <a:latin typeface="Times New Roman" pitchFamily="18" charset="0"/>
                <a:cs typeface="Times New Roman" pitchFamily="18" charset="0"/>
              </a:rPr>
              <a:t> organized “village day”. On this day </a:t>
            </a:r>
            <a:r>
              <a:rPr lang="en-US" sz="6800" dirty="0">
                <a:latin typeface="Times New Roman" pitchFamily="18" charset="0"/>
                <a:cs typeface="Times New Roman" pitchFamily="18" charset="0"/>
              </a:rPr>
              <a:t>we organize </a:t>
            </a:r>
            <a:r>
              <a:rPr lang="en-US" sz="6800" dirty="0" smtClean="0">
                <a:latin typeface="Times New Roman" pitchFamily="18" charset="0"/>
                <a:cs typeface="Times New Roman" pitchFamily="18" charset="0"/>
              </a:rPr>
              <a:t>the yearly exhibition </a:t>
            </a:r>
            <a:r>
              <a:rPr lang="en-US" sz="6800" dirty="0">
                <a:latin typeface="Times New Roman" pitchFamily="18" charset="0"/>
                <a:cs typeface="Times New Roman" pitchFamily="18" charset="0"/>
              </a:rPr>
              <a:t>"Golden Autumn" and in the evening we have a concert </a:t>
            </a:r>
            <a:r>
              <a:rPr lang="en-US" sz="6800" dirty="0" smtClean="0">
                <a:latin typeface="Times New Roman" pitchFamily="18" charset="0"/>
                <a:cs typeface="Times New Roman" pitchFamily="18" charset="0"/>
              </a:rPr>
              <a:t>where we show local </a:t>
            </a:r>
            <a:r>
              <a:rPr lang="en-US" sz="6800" dirty="0">
                <a:latin typeface="Times New Roman" pitchFamily="18" charset="0"/>
                <a:cs typeface="Times New Roman" pitchFamily="18" charset="0"/>
              </a:rPr>
              <a:t>talents. </a:t>
            </a:r>
            <a:r>
              <a:rPr lang="en-US" sz="6800" dirty="0" smtClean="0">
                <a:latin typeface="Times New Roman" pitchFamily="18" charset="0"/>
                <a:cs typeface="Times New Roman" pitchFamily="18" charset="0"/>
              </a:rPr>
              <a:t>On this day </a:t>
            </a:r>
            <a:r>
              <a:rPr lang="en-US" sz="6800" dirty="0">
                <a:latin typeface="Times New Roman" pitchFamily="18" charset="0"/>
                <a:cs typeface="Times New Roman" pitchFamily="18" charset="0"/>
              </a:rPr>
              <a:t>we invite </a:t>
            </a:r>
            <a:r>
              <a:rPr lang="en-US" sz="6800" dirty="0" smtClean="0">
                <a:latin typeface="Times New Roman" pitchFamily="18" charset="0"/>
                <a:cs typeface="Times New Roman" pitchFamily="18" charset="0"/>
              </a:rPr>
              <a:t>guests (</a:t>
            </a:r>
            <a:r>
              <a:rPr lang="en-US" sz="6800" dirty="0">
                <a:latin typeface="Times New Roman" pitchFamily="18" charset="0"/>
                <a:cs typeface="Times New Roman" pitchFamily="18" charset="0"/>
              </a:rPr>
              <a:t>relatives) from other villages in our houses </a:t>
            </a:r>
            <a:r>
              <a:rPr lang="en-US" sz="68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6800" dirty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6800" dirty="0" smtClean="0">
                <a:latin typeface="Times New Roman" pitchFamily="18" charset="0"/>
                <a:cs typeface="Times New Roman" pitchFamily="18" charset="0"/>
              </a:rPr>
              <a:t>other countries in </a:t>
            </a:r>
            <a:r>
              <a:rPr lang="en-US" sz="6800" dirty="0">
                <a:latin typeface="Times New Roman" pitchFamily="18" charset="0"/>
                <a:cs typeface="Times New Roman" pitchFamily="18" charset="0"/>
              </a:rPr>
              <a:t>our village. </a:t>
            </a:r>
            <a:endParaRPr lang="vi-VN" sz="6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6800" dirty="0">
                <a:latin typeface="+mj-lt"/>
              </a:rPr>
              <a:t>2. Describe any unusual land formation found in or near your community</a:t>
            </a:r>
            <a:r>
              <a:rPr lang="vi-VN" sz="6800" dirty="0" smtClean="0">
                <a:latin typeface="+mj-lt"/>
              </a:rPr>
              <a:t>.</a:t>
            </a:r>
            <a:endParaRPr lang="en-US" sz="6800" dirty="0" smtClean="0">
              <a:latin typeface="+mj-lt"/>
            </a:endParaRPr>
          </a:p>
          <a:p>
            <a:pPr marL="0" indent="0">
              <a:buNone/>
            </a:pPr>
            <a:r>
              <a:rPr lang="en-US" sz="6800" dirty="0" smtClean="0">
                <a:latin typeface="Times New Roman" pitchFamily="18" charset="0"/>
                <a:cs typeface="Times New Roman" pitchFamily="18" charset="0"/>
              </a:rPr>
              <a:t>We are 11 km from </a:t>
            </a:r>
            <a:r>
              <a:rPr lang="en-US" sz="6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Vadul</a:t>
            </a:r>
            <a:r>
              <a:rPr lang="en-US" sz="6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lui</a:t>
            </a:r>
            <a:r>
              <a:rPr lang="en-US" sz="6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Vod</a:t>
            </a:r>
            <a:r>
              <a:rPr lang="ro-RO" sz="6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6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800" dirty="0" smtClean="0">
                <a:latin typeface="Times New Roman" pitchFamily="18" charset="0"/>
                <a:cs typeface="Times New Roman" pitchFamily="18" charset="0"/>
              </a:rPr>
              <a:t>where we have lodging sites near the river “</a:t>
            </a:r>
            <a:r>
              <a:rPr lang="en-US" sz="6800" dirty="0" err="1" smtClean="0">
                <a:latin typeface="Times New Roman" pitchFamily="18" charset="0"/>
                <a:cs typeface="Times New Roman" pitchFamily="18" charset="0"/>
              </a:rPr>
              <a:t>Nistru</a:t>
            </a:r>
            <a:r>
              <a:rPr lang="en-US" sz="68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vi-VN" sz="6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vi-VN" sz="43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300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7975" y="0"/>
            <a:ext cx="8784976" cy="687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PART III. INTRODUCING THE COMMUNITY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569448"/>
            <a:ext cx="30492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dirty="0"/>
              <a:t>B. Special characteristics</a:t>
            </a:r>
          </a:p>
        </p:txBody>
      </p:sp>
      <p:pic>
        <p:nvPicPr>
          <p:cNvPr id="10244" name="Picture 4" descr="https://www.ciupi.md/assets/thumbs/450x330/legenda_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308" y="5210425"/>
            <a:ext cx="2246692" cy="164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49_12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326" y="1917971"/>
            <a:ext cx="1948674" cy="129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Hramul satului - 560 de ani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9" y="3248982"/>
            <a:ext cx="1259632" cy="188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data:image/jpeg;base64,/9j/4AAQSkZJRgABAQAAAQABAAD/2wCEAAkGBxQTEhUUEhQUFBQVFRcVFxcXFxQVFRUUFhUXFxQUFBUYHCggGBwlHBUVITEhJSkrLi4uFx8zODMsNygtLisBCgoKDg0OGxAQGiwkHyQsLCwsLCwsLCwsLCwsLCwsLCwsLCwsLCwsLCwsLCwsLCwsLCwsLCwsLCwsLCwsLCwsLP/AABEIALcBEwMBEQACEQEDEQH/xAAcAAABBQEBAQAAAAAAAAAAAAAGAQIDBAUHAAj/xABMEAABAwEDBwgEDAQEBQUAAAABAAIDEQQSIQUGMUFRYXETIjKBkaGxwQcjctEzQlJTYoKSssLS4fAUQ3OTFjRjohUXRFSjJIPD4vH/xAAaAQACAwEBAAAAAAAAAAAAAAAAAQIDBAUG/8QAOhEAAgECAwQHBwQCAgIDAAAAAAECAxEEITESQVFxBRMUIjJhoTOBkbHR4fAjQlLBBlMV8XKSJDRi/9oADAMBAAIRAxEAPwAsj2LFY1E4akB4hIZVtbKtcNoI7kIYBWgYDe1pW1lpE9uLvZ8gpAQgVpvDvBAEzR98HtamNFiAUodjwkS3HVo2rOYxXMQBGUXFYp5PyhHOy/EatqRoIIINCCCpNWdmCV1kWXGigy1A7np/k5t7fxBTw3tEV1/Ay3mpNessBHzbR1tF0+Csr5VJcyFJXgma8g16lS+JZHgNqdSg2TsetLubpoNZVdWooRu9BxV2c39HuUrtstDtIkMrv/KCO4rbi5qlhYytvXyKKfeqNHR7NNefVugjEfosNKqqi2kXyjbIltsgAFRWp0bgr2yFgEz5lDLVYXtwDZKnqki95WvCpNSS4FFa6s2dHvFZrstshhkIIxqK07UBYW0hMRzzOqAcswEhodIxtToaCXAuO4A16lZF2i2XRmoq7MienJz0xo8kasCwGverSdyxajiDvYf32pMESWjpP9tikJF/J/8AL9nycoMTCHMrpu4HwjUKpXUDGioKiN7EAVjAlYdwZY0366jTuKiTLlFEY1wSGQyNQMAra2lPZb4raWor0x+r+H9EwK8XxfreCYyUGlfqHuQA6zWoOMgGlrhX7X6JJ3JHW7K6rGna0eCoepkZKUhFeVBOKBD0dSeqlGyYntA9xV9fVciFLRhVM8aFnbLUDWe8oFkk33W9r217ldhFeqinE+zY70Zz37IG/Ie5vUed5lXYxWqX4orwrvC3mGBZgsiZc0VLQxzQKCpOncoNE7kNqkuQvc7C6xzjjsBPkhLcPzOXejKS7acRWrJBTbr8l0sZBToNPiZaTaqXOm2WJ5eHNbSm/DeFy4QUVaKNLd9S5lHRo/RTYI5t6RJedC3ZU9r4wPNbsCs5PkZsVokdOyROJIY316bGu6y0E96onHZk0WRd4plhzOc3j5FRGRyO07kAc39IZwHGnaCpR3leI9l8DMs2Mc9djD/4gPJXrQuou9OLfAs2jog/RjPgkXIs2gYye1GmJFywfyuHk9KRF7whzMHrHcD4NVdUhUDMKkqEIQA26gQIRknS0hVXLi2kMaQkBE5AwFyqMTu8ifctkdC2JSHSHDyKkSK0XxeJ8EwHTHE9XjRAGbm7JUzHaQf95UIbxRZ2rJj6xRnaxvgFXLUyy1LRcogROckyyOhz30dWik07NtT9h1PxrZXXcTKaTzaDg6TxKxM0IFPSC+lnA+VK0dgc78K1YJXq+4z4t/plT0V2u62duwtcBvqQfwq/HLKL5lOEeq5HQLNaCRj2rnG2xTtssryGwlrQTRziKkNppHZo3hVycnlETjvMDOVjmWOcNvyvc25Whc83yGnAVNACSpUdmE05PLi2Np7OQD5hSXLbHXCsjmEHDpBzaEcSF2Klp0XYxxymjt8eC5ZqILfQhJjRyLPma9ONzGd8v6LfgV3W/MzYvVI6PmBNfsjBpLC5p3UdUV6iFXio2qsVF9wI5RQVWZlyMp1qrzaUIx470JjsAHpAdUN9tvuUo6lWJf6Rl5MdVkw/0x+JaYjwcr015FyX4EH6DO5I2ItTfzP/AG00RRcsg+D/AH8tKQnvCPM74Q8PIKuqVz0DKipKRaIAS6gAUaFQXjgEwPUSAicgYDZVbi72njvetcdEWozmnEdXifepkiu3V7XkmA23Gl47G176pMTMnNV2Lxu8Hfqow3kY6HachOrBF7DfBRlqZ5+JmgSoCK1qkoCoSZbBM5zmNZH8qZhS5ykjd5qG6BxV2KxdOMlR3lVGm/FuD60y00adfu4rK5ZmgCc/La17I2jSJCT1NI81v6PzqPkZMb4FzIfR5YHsLpHGgdzQ2mJBIIduGGHFU43pCnKr2eOb1b3ch4XDyS6x7939hzaLXdAAaSNZFFjnV2dxqsWbCQRUGtUQknmhlImpA+kO4rHjn+hL3fMshqc1t81zKMrvk2i99lwPkvQ9Fq+DgvI52IdqjZ2WB5JodlVjNJFakho5bnGxrrVO5/RjZGaVFSbwIAFQT0q4bFohOcaNoayduXvszPXSdTPcgp9Hluc2z2lrRUtcx42G+C11OF1p61Z0lJwSktbFWFzbTL8kE0hDnuOAJ0kAcBqXBnKpJ3d9LnSi4pHpJ+c01xoa7lro11VV0VSjYC8/JavYN9exa4amLFvuJFbI/wDM3x+BPvWiBHAPxIuu/wAuPY8HI3HSWpbd/M9mNNCLlm0M4j8SUiLCLNE+s4/lPuUKhCegaUVJSLRIDyABIBUF44BMBEAMcEhgVldvOd7bu9x961Q8KLYmO34vV4hWEiu7wf8AiKaEMyr0XewfApPQTMXNt1HneHeShDUUdDtGbL62ePgR2OIRPUzz8TNUlVsiihb2ktdTXXwVE3bM0wWVjEyVYmwxljK0EhNdZJAqVxZYmVbEKpLii5QUY2RftkeFAT3LpVKlnYpMC1xxAh8gHqy47cSG3Td1nB1OtVYjEVYpU6Ttta8iapxl3pbitkrLBfanRxtqzSXHThpIx0d6z0cMqWzUm876c8i6UrqwWzNwrsW6qZx8UVReYbr+48QiVO+ccmBXs7iXCum8QeIKw42T6iz1uW0zm+c1mcy2z3gQHyOc06nNJ0jwXpOhasZ4aKi9Mmc7FRamdgyVaQ+ONw0mNpPW0E+Kz1MptcGXxzSZHaJhiK4qFyaRyTOthE0zq9ItpTYCG07B3ro4GcZ02uDMOLTUwm9HVopaHRk82SM/abQjuvK3GQTgpcP7K8PK07HQ7NA51MKDafLauTsm5sxbbk4te6uNcQdyIwjHQL3Oc52NLrQ1oBJwwFSSedgB2K6BixeckjXseQpYYuVko0OBYG1q4VaXVNMB0VbTd2SwdKUJNveV/wDpvqn76mdFalofH9iNC1EXoBgziPFyUiLCDNX4VvH8DlGoQnoG4VBSKgQoamFwRAWY0Hg1AHqIAY5AwOy03nv9qv3T5rVT8KLImCff4hWbiZBP8b2vNNCI8sHmH2H+AUXoxMwsgH1oG28P9hPkqk7NMIrVHY80X1szdxd94+9TnqZqniNqQ4Kmeg6bzK9td6sncfBZ6j7j5M0LUAs4MsyRufGwhvOBJpU4jRu0KnozA0qsHUnnmV4itKLSQVmV72gsbUEAgkimhRmpSlkiQH5Ysr+UHKmjcXUOIrW60k0I0XjinZRkks5MtinstvRGbYHPjkDxVta46BQGgOO3SNJIccVXVlDbaWdrfW3u+ZtoJ1aOy1Z/Pz96+B0xjeUwb0dJK0bLmzmt2LcTA2O8NJbUV2kYBXaIWrKELaGMbDp2k4krk49WpJeZfTVhtvyTHaeUjkHxnXXDSx1TQj3a1jweLqYartw963NcAqwU42Z7J1pdBZ2Q3fWRktfso1xFRxABG4hehrYuE3tQ35/HX6FFKFlZkz5mPIqKVBwdga0qKb8NSUasZE3Fo5LloHlLRX53Cuy/ze6i7mEcXSVvzicvE36x3N7NCe7a7OTrkDT9fmfiV9eN6T5FNN2mjtkhwXGZvMq3kUNVC5NADkZgfb5j8ltBu6APg5N6IoWdZ+SCjLMVbK76Lmnt5v4ldR1LY+IBY/8AK9Tvvq80/uLMOl2+OPxSWojQiHNbxH3ilIiwgzVHrW/v4jlGoVz0DgBUlJ6iBDgmAHELKaR1EwG0QA0hAwRy831j99D/ALW+5aKXhLIg9LpPWrVoTK9qHT6j4IQmJbsQ3eCO0BVVnanLky/DpOvBPijCsEfJ2pg1cqz7LnAHuJWeFTbp3HiqPUV3HdquR1jMo0hc06WSuaeqi1N3SZzaviCJVsijNyu67GaaOaO1wHms9dfpy5P5Gimznec49dJ9TzVvQ7/Qa8/6RTivEuQe5BkDrPC7WY29tKFV1YWky6OaRi5eDjaW4lsYjq415ooXEnjgNK52InFbry3e810leIKWayOfaatN8uDXOdQuu3hXFw04HSOGpWzr01TV1a2i4/nv4gqc6bklK99TrWTjdiYCa0aBxoKErXSqbdNS4oyyjaTQy0vAaBqGHuTloNIwM4MtCzcm8tLwX3SAaEChNRXTo0LBiqPWxtexuwtB1W4p2yNLIuUWTl0kZJa5xpUUO8Ebarizg4TsyFWnKnLZlqjZns4qXUxNK+C7OBgpU2ZJOzKU8QpeIpQGm5bVSis+AXucct8j5GyyEEi9ppgAHigruqO0LuYWNOlDYTz1+Jy6zcptlyxTFpa8aWkOHEYjvC2W2o2M97M726QFoI0EVHAioXCeR00YuVJKNKqbLEBeZLC6WeQjBxwO2r3k06i1WPcjLRzlKQaWqO9ZpR9Gv2SHeSspaot/cc5g/wAs7cXeIWg0/uJ7OedxjZ4oWoM04+i3q+8UpEDezY+FZ+/iuUJkJ6By1VFAtECFogANWU1ClMDxCAGEIGCuXx6x29o8HDyV9LwlkQbm0n96lctCZWtHxt7R4JoTGWl3Nj4/hKor+ylyZpwn/wBiHNGTlRtHcoPi0J6iCD2+K5+Fn+17zq9L0LxVRbsnyOqZttuunA+M9sg+uwHxBW6k700eZrLM2Qa6VFkkkYOeZe2zPLK1F0jdde1xPYFKmoylsy0YTuo3QG5Qk5aN8w0hwY8bDRpHVie0JYOPZ60qD5oqqvbgp+4Kc0rZ/wCjb9G83scaeIRi3suTLaWcUS2Z9XuOnBeVxLcp3Z0KXgMe321tmf6sC+8lx6zUud26FKnCVfOTyR0cLhut10CbN22l8N5xq684H7Rp3ELvYZJU0luMGPpKnXcY6ZfIs2h9QrWY0BWf0tREPpk/7SqJHW6NXffI1/R071JH+o7yXExvtfciPSC/Wf5uDe2Gl1wXQ6NlqjkzRn5YnpC530Ce5dNijqcght7hY5IqNuvLSTTHA107a3cdVF1uyQlVVa7vFP8APn8Tmda0tniXYLK4RtcWm44Chobp0ileorTTrwlJwT7y3byudNpX3HZMh20S2WJ7cAWAU2FvNI7WlcipCUG4y1N1NqSTRn5cNW024dqoZciKwWdsdGNFGta1oH74qzeVxSSsjXsrL0Ug2tcO1pVtMhLU5nZv8vKNjj5LVxNW8fZDzm/0meISWoM2I28xvV95RlqV7zczeHrIvaHc1xUahGegchUmcVMBwQIClkNY6uhMBCgCN+tIYM5wj1g3tHcXe9X0tGWRBmbT+9ivWhNlabxYgCvMeYz2h4EKqv7OXI0YP28OaI5WAlwOgtI7lxItxs0erqQU4uL0Z0PNuSoYa4uhZX6tfeV08PK6aPD4qDhKz3XRsukArpwU5NIhHQxs5pq2SY6rhoNeyvelRd6itxJz8LBTNqHlLPa2fKfhx5OMjvAVHSFXqsZCfBL5u5XRjtUmvP8AonzRylFFY5nzmkcb6nCpN4NoANZJwXQxUNqVuKI0pWgC82f0t95ijY1h6IcXOeB7VaV6u1c2fRdKb2m3/RfTxjhZOKaK1nyhyrrxrWuNTU1461XUodUrHqcBjIYiHdVrbg8zZt1GPFdYd2tA/CpYd2i0YOl4fqRl5fL/ALNWKcvdrujEnb7gp7V+RykgSz2trHvjaw1uk1OrQNB1qD3nW6OVpM2swJ6Rur84fALjY1N1VbgiOP8AasJ7Xl3lKsjbi3EV0PPyQa4Ldh6TpO98zm7F8yvle0crZJbg9YI38zWaNNbo2ro0p7UknxRTNbNzlDT6h/DzC9JHws40tQssVpfLDGx5vNaBSuJrjjXToNOoLJRw1OnN1IKzf5p6l85uSUWGmZMlLO6P5uQ04PAdQ9ZKpxvj2uKLcPpYtZQNXtG9YHqatwvKBpeSQADpOAAoNJUr2CMHKySM2XOoMa5sIvH5Z6I4DX+9KplidlWidjC9Cuo1Ks7LgtfsDFm+CtA2PK6yd02cuatKwtjPOj/pN8QmtSLNuPoN+r4qD1K95vZvfCQ8T9xyjUIT0YahVFI9AhUCAhuhZDWPKYCEoAheokjAziGLTuPi33q+jvJxBS1HFaIk2VZjo4EIAryn1bdzx4qqv7OXJl+F9tDmhHdI8Fw1oetCLMKWksg+UwH7JHvXbpexieO6RjavPn8w3lLac+lDt18Nqrmk1ZmKN0C2c4pZpCzBrgKh1airm0FFRhoSjWSjo2WTfcdzIzJfzbR/U/8AjYqOmF+suX9sMN4HzMqexl0OUIG6RycrBto+8B2YLoRrbVKnUfCz+RFUruUEQZIzHjcGmaZ7S4AlrQ3XqDiCq3iXfJF6wcVa7GZdyfDBOGwCjDG3WTUguBNTp1KirJyWZ2ei4RhtNeXobeaUQkluk05leNCB+JVUVm0XdLK9OMvP5/8AQaWuzAxlrcPPcVbUheNkcJM53nZAGSRga616rqqjG1zq4B5l/MS3gvlhPSvXmjRUFoBHd3rHjMPOUoSjy9SONd6kn+aG9k68ySjm4XnjTVwA0HGmvBathReZmTco5GhbpjZXNeCC1z2gdfSp1AnqKbydypxugAy5ZOSfaY8KNe8Npou3qtp1UXqsPLapJ+RwKytP3mvkRx5NoAq4kNa35Tj0QFFDlodKyXk4WeIMrVx5z3fKedJ4aANwC5leptyv8DZShsqxWtJAka5xo2tCdm87ln3mi2QFZftzjPI0nmtdgK4aAa9+lY60m5tHp+jaEY0IySzf1K9lOHV5qo6cCWynm2kbwe1egou8E/JfI8Zio7NaS838xLC7nxf0x94KxalD3m9H8G3q8VCWpWbmQj62Lj5FKoQlow4CpKRwQIcmIBmrGaxwKYDXlAEbiokjCzjGDTxHgfJW0dSUQRtpx/e1aYljKsuriUxEQFWgfTb94Kqv7OXJk6MtmcWuKPTsIkoVw4u6PXU5qcNpGpmbJS1AbWuHd+i7GHd6KPM9LRtXfnZ/0EGXuUfKGMaSboumhAGNS69q1diy1VKVTI5y0G51RFlgc0m8QImk7TyjAStuHymiFTwgpmzbOS5W81xa6Qc4DDogGh1nDQsPSsduomtyOl0XgJYiLSaW9ee41co2N0M7ZGm9HOwMDt3SAP70HcoYCtCvhZU0rTg7tcVxX9/cz1YSo4hKWjy5NbiWO2ObRtADUadOBr2Iijc2nmD+d5PLtc57cGBtNYoTgQNeK1xw1Scb2KqXS2Hoy2He/krns3cpNhka91aYg0BrQjYRtAUI4WpGV8jRiukaNajsq98twcwZZhlwjka4/JrRw4tOKlOEo6o5kZJ6MG88LDfAlqAYw4kbW0BPXgqbG/CVlTlmC2S8rx2aYzOaXmjSwCgxNQ6pOjAK6FNyjYOka0U7xeUrfnob2R88BPNI4xGM4OoH3hgA0nQOtV4ils94y4WttrZtoELrYbTiXGKCKrnPoC4vOgMqDiNtNaVZxw1JOavOXhj/AG/z7Rip4it1dH3v6fUHGWWOa0fw/LvD5DRrpG33XjiBK5mFTu3Lo4XpCXVd+Hwf9Mqx/RkKM9lVby3q2nvOh5n5qOs7zJOWuc0XIg2pa1tOc81A55rTcBvUpYhTVo+8xqk4u7Ce1OwWaRfExMpHmngqpaF8NTmltd6x/tHuwXPn4mexwatRivIu5NNW9yImh5MfZzjaB9Bp8F3sP7Ncjx+O9vL/AMmesDufD/TH3gr1qZHvN+E8xvEeKrepWb2b7vXRfvUUqhCWgbgqkpHhAhUAArCshrHVQIY4oGNegZj5xD1Y4+RU6fiJRAy3LTHUsZVlf95SERwn77fvKuv7OXJ/IlDxLmWsqtxa7qXn6b1R6DATd3H3keb0t21x7yR2ghdfCO9JrzOf0xH9RPy+TOktkVjOMUMv2cywPYDQ0DhsqxweAd3NoiMtl3YNbWSKLLCz+HLMAKVr9LTe7Vgk+sbb3nYw9R4eUZR3fj+JkQyPlspjcJGta4FrqcznVcASRiQa4A6CqKFOVGv10baWZo6VVCvPuu91d/0zHy1aTAwF9okqejdPOduFKXRvK6dO881FWOTV2KatKT+IE/xbnuxJc5xpWuJJO9dDrbI5Oxd5bwxzeyHI6Qte80FQRTnVGnw7wsc8TFvJHRhh5RT2ncJIM1rKCXXeUcDiXOvUPsjAdiHUlbJlOxG92ipnPMGQSB1GgsLW8SKABZ1FuRrjOMVc5hK/FbkrGGpUc5XCPMfJD55QWayWDfhVxO4DtKVSVOnTdappHdxe4hCUtrZhq/kFGflubZ2sssJxZ0jrLz0ndQNBvJ2Lj4ZSxVZ16u/5bkegg+wYTahlOeS8lvfv+gMZsSXbXZ3HGk8RJJ/1G1JK6sl3Ti3bd2fTEzeaVVHUTMm0lTkOJkZQbVpVckXxeZzO1jnP9p3iVz5LNns8PlTjyXyNDJraNA60RRa2Iw0kmG2EHsA9y7uHVqUeR5DHv/5E7fyEycefD7H4gr1qZHowigPMZxHiq3qVG9kL4aLie5jkqhGWgbtVJSPBQAt5AAG1yyGocCgBjigBpcgZl5cNYncR94Jw8SJR1Ae3uwWuOpMpyv5vYU2AyN+J4+YUavgfIcdVzNPKLat4UK87B5nbwk9mpzyKGTjS0xHY8d5HvXXwcXstmfpicXKMU81f+joAtOPS72nzVjZwxLZNVmB0kBVVX3WX0FeaK7YQekSevDsWVRNrmD1tzrY+Vtmje7k2SB77vQdTBzQPjYHu3K+VOUIXehLBwp4mrKF+8k7eb+xPnHkhktmMha11S3ntDRQVINCMS0UGnEGm9acBiIOr1Dks72X5vOXjqM4JycWpLX84HLiwxSiuljwd2BBB4Fa6kHFuLMkJ6SR2C05Cnu1a31gx5rhQnZUGq5nVtM6vXRatcCcs2fKMkrXvs8sMojDHPZVgfdJoTICBXnU0rVFRgtcjG9upJWWZWbkPKNtBe5r3XKgcobh2m60gV469uCk5wiRUJyVz0eYlr5J8joy0tBLY8C51NOg92k+L6xXsiOw7XYubuXv4UYA3gABTaXXnVJ3gKrH0XiKUaUXkndjw7UJOUjMttvdNK6R/ScST14nvJTo0VShso04rFPEVNpqySsl5It5ItTWWiAuNGtnic47GtkaTjXDAKySyZnufT0jvVk7vJURGzHlkU2NEEjRTFNRJbRym0ad5PHSdg0rmS1Pbw7seSL8tYixpaQXaAcCPa37lpoYZzlZ5L1OdiOk4QXc7z9F9SK9WU/Ss57gfcuyoqKSXA89Um5ycpatiZMPPh9g/eTRB6MJLOeaziFWytmvYbdHDJE+R7WNBxLjQYtI8SEqmRFptOxpDPEOlfHG3BoaakEkh1aGg4Hs3rFUrKKyzLFhslchfl22cuyEBga68OUIDm1Ac7ohwIwbs2IjiIvJrMsVGlsuTuQW7PF8LzG+aC82lea4aQDoodqTxEFuZHq6PmZEmUwDS9Vx0AU76qEKU5a5GlYWbV7ZDMo2yWNt4AltK4UPEYHE4jBWRpW8TJUqNNy2ZZFeDLT23RM0tDhUOIc2oOIpe06u1TlTjLwl9TB053dN+40325obec4Nboq7m44beI7VRsy0sc1qzszNyvbGmF11wPNvChrUaaoSakrreSWoGW6TStMXmSKTpOaeCk2BE2XEpT8I1qaVtke8ObGHE3TzhhTDUVzMHgqlRqSjdXLcTi6dJWcrMysnSULD9IeNV1b5GZhdlK1EihLD10P3wsUsytIWyWshuPNxriT54d6jK1rMshLZd0COeOXJS8wtkoygrdwvVANCRqV2HgvERr1pOyWQLwPLHBzcCDULRJKSsyilUlSmpweazR1DM3LTZGGF/wcoIAPxXkUczr8QNq85jaE6U1Uh4o5/c9ZidjG4dV4cLNfP4fIFs4MlugtLCcaOFD0bzCea69qoTivSwxMcZQVaGujXB/noeOdJ0Z7D9wb2DPWUBrTEx9G0JvhugYc4EgnsWdmiPBmozPBpbWSEt9mRj8N9aBJ2GZeUc9Lxu2cxgay8XnE7AAaeKI9Wl3rshN1W+5ZczLyjnXao477LpxxpGKNbTpGrVZF029PUi41LZy+C/7A3KNofOTO8RtLzjdF2+7HnXRhXDThVKVWKlspFtChKe/wB7+xkvnoSK+XFWrNXKqndk4p3sOjnH0e5DIpnfvRdnILVYuSJ9bZ2iNwJqXMoRG8bRQU4t3rO1Zl1zfLCp7JHaGz6KDT5qVhqWZh2LIDYBZzS9MXi/JpPRJIGxoNOxZnRUFHjdXOjicfPETmk7Qzsvr5mTnVY3mRrmxvdRw0NcfALTTdp3MkX3bGc7Jc3LspDLd5NzSeTfQVqRU03ra5xus0RvkeyRkicPiLoJgA0gkxvAHO11p4quVRWyauO6DGzWdjQQ9rLxDboAOBAo6mPX5lcypiZLRktmL0Rg5WyLylovYkBpJOhrAG8xrBXCp5x27dAUJV5T1ZbTSh3lr+XNXJUNWhwxJAod1DzuCzxzzG58AQ9IOUXtcGF1GlpfUaDj+itoQWd83cU5040ntavID4myOAc2pB0E6Sr7xWRzL3DG2Wd7HNArIX4xubTnG6DQ4kjTtxoVtl3cz1NLEwks8uIUZCyZMKmRwGAulpqQ7WcRTCg0VrisNatGbVtTFiasJruo1ck8pys0czataGuY4hlx40uq3U6tdVMKquC14mCTsWcrxtEZ5MNJOgUN28ccaDRTUpbCvkJNtA7koctERLyEjnClIxcoNjjeJOvRTzUU28yKbHTZn2VxJLXgH4ofgNw196uU2ixSYPZ22Cw2GJrnQyyF5uNaJXNGAqS52rsKnGUpOxGdTZ1M/N3NSS1SCV8Ygs5+JeeXPbuLsevAbE3O2QKbeYU2jM6JhDbPVpcHVvuLwKU0kuqMKjCujUtOExjo5bjHjMKq+b1LDMwbFqjfu9ZJ71k25Gy5pf4Xs5ABYSB9N581CwHm5q2YaI6cHyD8SjsoLlO05i2B5Ln2ZridJLpSTx5ysUpJZEdmLZTs2ZFheCf4NrG6i4yB533S7m7q47ghTlxG6cSaLMayR4shu11X5KbjS9gVGa2/EX0MRUoJqm7J6luTN2GV7BLEHgOHSLjpIBGlKhTjQb6rK+vmUVXtrvZmVFmtABhC3dpPirYye8i4rcSWzNqG+bkLaUZQAENBLG6q001KE8gsOGbMNRWGM/VBRaIGhY83YaODoIyDhdLQRTWCChWQeRcizXsYAH8JZ6bOSjpx0JN53Gm1ozRs+QLOwUbZ4G6wBGwDhoTuyORYbkyH5mL7DPci4WLENjY01axjTta1oNNhoEATU3IuB4hFwKtot8bHXZJY2EioDntaSNoBI2FK4xzbS06HNPAg+CVwsQW/KDIm3nk03AuJ4AYlAA/ac4bHNS8ZOaag3JG0O4iirnGMtSSbREzKlnrRsmJ0GSo6rx81TOm7d0nGS3lTOKWRkTtIc5tGkVN52OAoMBvO1VxjKKW0XQipyshuRi5sTA43hcu1qNAwaDTWNFQibWpF8DRbk2N0jXODSW4gnnGuFKV0bepShBRK5SvqaD7KyuLangFcRKs+akbiCJXC669dNHC8DUY4Gi0TnKcbXGq7Rj5PyvMbzDGIy1xbTpOuilL1QKa8NlFj2Nl2NWH2JxcqmXvI8s5clYLscEk2FCWtd0jSmgG80Vx/RWRyyMlaScrxQyyWa0WoBtpEtna3HmOaA84jSQTr0Joj4lZ5FyzWSywEGKJr3gUvYE9bzo+r2IVkNRSIJc8A0kciTTDpjV9VXKF0SsZ9qz9jHTszTjhWQHrA5NN07Z3C1wqzayrJaGFz7M6BuF284OLxtILQWjRxUMhM2Q39+5Ah13d+96AFuoAQt/8AzagB/J7dPgnYLiFnYkAjo+06EMDOytY5jcEN3B4c4E0DmivNO469BUJqWiJRcd4LR5t5QNb0xaK6BJiBsBIrRRcZcSzbhokFWSLDI0HlmtaeaKNdeFAKVxFQTpO8qcItalUmm8jVMIVhAeIwgB7W4VQA6iAFAQAtEAOogQ1wQxg/nJkJs4qcaawASNoFRiFBq+pJMHxmiaYOIB/phWdXTIbc1uHMzUc3S83a1AJbQHazHmneE+rp2tcW3PgXbFm+2tJWA4VLrrC4neaUKcWoikmy9/wGHUw/YZ+VS21wQtjzLEFha0XWh93YQLvhgq5bLWhKKa3le15PYOcRgMSNuGsLNOmmWqTKH/Goq3MSdNWg3QK6ztw0Ktd7JpgrapgxljOe1CZ4hDTGKXSWEnoiuN4a66lqUctDXThQcVtvPn9jotomjja95JF0FztJbQNrh7k1Zuxz3xOP2nK8b7TJaBaXx8o4EtbCSboAAaTeoTQaVc8HV8iEaqW8KY8+7GABWXjc/VPsdTyJ9fErZWzssM7Qx77S1tankxcruca1I3J9iqeXxDr4meybJR0z2scXTYdgS7HV4eo+vjx9PsSXMjHTNaDvJtNfup9lrcPVB18eJayda8jQP5Rt9zhoL2zPI3i+KA79KfZK3D1QnXjxCJmfNhP82nGOb8qTwlXh6oXXQ4liPPCxHRaGdYe3xAUXhqv8SXWQ4npM8rE3+e3qbI7waULDVX+0XWw4kf8Ajuw/PH+1N+RS7JW4eqF10OJ4Z92H54/2pvyI7JW4eqDrocT3+PLD867+1N+VPslXh6oOuhxPf4+sPzrv7Uv5Udkq8PVC66HE8M/rDWvKO/tyflT7JV4eqDrocRD6QbEPjv8A7bkdjq8PVB10OIz/AJh2EfGlPCN3ml2Srw9Q66Ah9I9j1ct1MH5lLsdXyF10Bh9JVkHxZz9Rn50+xVPIOvgN/wCZtl+bn+zH+dPsVTivz3C6+Aw+lCz6oZzx5MfiT7DPihdoiN/5oQ/MS9rPen2GfFB2iPAQ+lGL/t5Ptt9yfYJcULtEeBG70pN1WY9co/In2B/y9A7QuAx3pTOqyj+7/wDRPsH/AOvT7i7QuBC70pP1WZg4yOP4U+wL+XoLtHkQSek+0fFhhHHlD4OCawEeLF2h8CnL6SLYdHIt4MP4nFT7FT8yLry8inaM+7c7+fdGxrIx33a96nHCUluE603vKbs67Yf+pl+1TwUuzU/4oj1suJXkzitR02if+4/yKfU01+1B1kuJTlt0julJI7i5x8SpKMVoiO0+JVkfvKYFd5CTAr8s3UK9qhtIlY18rZfntDiZJHUJPNDnBlDoBbWhoMNCz0MNGk273529CyVRyM68tRWLVMB1UALVMQoKYC3kALVADgUALeTEevIAW8gD15AHqoAS8gDxegBt8pAKJUXCwvKJiFvoAW+mB6+gBwegQt9MD3KIA9ygQAhkCAE5QIuAl8IuA0yJAMdIlcCGSZJyJWKr7VXBoJPd1lVOpuRJREofjGp2DR+qjzHyLjcnzEVEMxG6OQjqoFS8Zh1k6kf/AGX1JqlN/tfwYeWnMuzP6DnxHjeb2Or4ryVHp3Ew8Vpc/sdWeCpvTIx7XmLaG4xujlHWw9hqO9dWj/kNGXtItev0M08BNeF3MO15Lni+EhkbvpeH2m1C6lHpDDVfBNfL5maVCpHVFRrgdC2plNh4UriFQA6iYhQEALggDyYHkAeQB5Aj1EAeQAiAPVQAt0IAaWIsFxLqLAexQAoQA4FMQtUALRMBLqBHrqAPEhAWZE6cBRckPZZBJa+AUHURLZJbHY55/gYpJN4abv2jh3rLWx1Cl45JfnDUthRnPRBDk/0dWmTGYsiGwm87sbh3rj1+n6EcoJy9F9fQ1wwFR6u3qEtizAszPhHPk3VuN7G0PaSuTW6exM8oWivJfU1wwNOOuZuWXJcEA9VFHHvDQD1nSVyquIq1X35N82ao04x8KsRyZWiBIMgqFFUZvNIs2WPa1rtGBScStMW6W/oo5olqSMtB10Kd0BWtWSrLN8JCwnaWivU4YrRSxVal4Jte8rlShLVIyrRmDZnfBukj4PvDsfVdGn05i4atPmvpYzywVJ6ZGTavR5IPg5mu3OaR3g+S6FL/ACP/AGQ+D/PmUS6P/izItOaFsZ/LD/YeD96i6FPpzCz1bXNfS5RLBVVuuZs9gmZ04pG8WOp2jBbqeNw9TwzXxKJUZx1TKokG1akyseHJ3FYW8i4WFvJ3FY9VFwPVRcD1UBYSqAEQB6qAPXyi7CyPCVG0GyLyie0Fj19Fwse5QI2kGyxOVCW0g2WIbQEusQ9hkT7aBpKi60R7A+yxzTfAwyyV1tY4j7VKLLVx9Kn4pJc2WQoSlojcsWYVvlpeYyEf6jxX7LK+S5dbp6hHwtvkvrY0wwNR65BDYPRawUNotDnbRGAwcKmp8Fy6vT9V+zilzz+hpjgIrxMJMn5qWKClyBrnD4z6vd2urRc2t0hiavim+SyXoaY4enHRGwDhgA0blibLiGWUDSapZsZm5Ryu2NtXEMG/SeA1qynSc3aKuSjFydkgIyxnQ+Sojq1vyj0zw+T4rq0MFGOcs36fc6NHA76nwB10289q3qJtUYLJJBzkLOFk9GO9XN8muDt7Dr4aVyMRhJUu9HOP5qcCrRlTdpBDHMRgVjKiUgHTgouI0xeTPEKNmiV0IOxFwsSte4a6p3AkFqOsJgO5Vh0hAWILRkuCXpsY72mtPiFbDEVafhk1yZF04y1Rl2jMqyu0RhvslzfukLbT6XxcP3t88/mUywlJ7jOtHo8jPQfI3raR3t81sh/kFdeJJ+77lMsBB6XM6f0fSDoy9rPMO8lqh/ka/dD4P7FT6P4S9ChNmRahoMbut4P3StMf8hw78Sa+D/sreAqbmipJmrax/LB4Pb50WiPTmFe9r3Mg8FV4epXdkC1D+Q7qdGfBysXS+Ef7/R/Qj2St/EYci2n5iTsHvU/+Vwn+xC7LV/iz3/BbT8xJ2fqj/lMJ/sQdlq/xYgyNafmJOwe9H/K4T/Yhdlq/xY4ZEtX/AG8n+0eaX/L4T/YvX6D7JW/izwzetZ/6d3W6MfiVb6Zwf8/R/Qawdb+PyJWZpWw6IgOL2+VVTLpzCrRv4MsWBq8PUsxZh212kRD6zz+DzVMv8gw+5N+5fUmsBU32L0XoztJ6UzG/VJ8ws0v8hjug/j9ia6Pe+XoX4fRYP5lpf9VrR41WaXT9V6QXvb+xasBHe2aVm9G1hb0zLJxeQOxlFln0xiZaNL3fW5YsHTRt2LN+xQ4xWaIH5V0F32jUrHUxdeplKbfvLo0YR0SNQSnUAFmJjXOOsouMYXAIzCxC+1bAiwFK2W8NFXuoFKMW3aKGlcFcqZ1DFsI+sfILfSwTec2b6GBlPN5IFLXanPdee4udtPkulCmoq0VY6cKUKS7qKUkivSITqEeKlkU3kyagPkdYO0KOaLHGNSNpBJkXOt0dGWmr2aBIMXD2h8bjp4rBXwMZ96nk+By6+DcHkGlmnDmh0bg9h2GoXJlFxdpLMxNWdmWo3A6DQ7EhEhJ1iu8JNIaZ5oB0HqKhskrjsdYSzQz1AU7isJySYXPXTtQO44PcErBtC/xLgiw7oUWwosGQ7+L3BKwz38SPkhPMVhOWZ8kdgRmOx7lWfIHYEZgOErPkDsCMxC8s35IQAotOxoRYBf4s7kWC4n8S7agLnuVO1AriXt6Mwuhb4RZhdHuVRYLoaZCjIVxjnFK4ZlWW0tG0nYMU7skotmblXKfJCryI66G9KV3BugcSrqVGVR91X+RfRw0qjtFfQCcp5UMhOobzVx4nyFF1qOHUOZ2aOEhSzebMp8uxa1EulUK73qaRmlMVkesob4CjDeyQcFEbqJETHKbRTTnvJgVA1pprMs5Pt8tndeidQHS04tPtDzGKhUpwqq00Za2FjJXDjImcMdo5pBZJStNIO8H3rkYjCSpZ6o5dbDypcjeZIRvCymYlYWuQGg64RoPakO4nK/KHYotIaZI0A6Co7I7i0KWY8j1UbQWFopJkbCFiYCckgBpiCAGmJOwXYgiQK7HcmgLnuTSC564i4xbiVwFEaLiHiNF2AojRmMdcSAa5wCTaHZkLpScGhR2yWzxK9uc2NhfM+60aaAnwU6dOc3ZE4RcnsxWYJZSzuOLbMzkx8t1C88BoHeupRwEVnUz8jq0ejks6j9wK2m04lziXOOknEk7yV0oQysjdKcaasiq6QlWJJFLnKQxSK3nkiRkVNKi5Fqgo5sL8h5ol1H2jBukMBxI1XnDRwCthSvmzh4zpX9lL4/QOLPC1jQ1rQ1oFAAKALSkkcGUnJ3bz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54" name="Picture 14" descr="http://budesti.md/uploads/posts/2015-09/1442990860_dsc_03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602" y="585245"/>
            <a:ext cx="1891349" cy="12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15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67328" cy="1301006"/>
          </a:xfrm>
        </p:spPr>
        <p:txBody>
          <a:bodyPr>
            <a:normAutofit fontScale="90000"/>
          </a:bodyPr>
          <a:lstStyle/>
          <a:p>
            <a:r>
              <a:rPr lang="en-US" dirty="0"/>
              <a:t>PART III. INTRODUCING THE COMMUNITY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510" y="1268760"/>
            <a:ext cx="8717978" cy="54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vi-VN" dirty="0">
                <a:latin typeface="+mj-lt"/>
              </a:rPr>
              <a:t>In Budesti there are 75 </a:t>
            </a:r>
            <a:r>
              <a:rPr lang="vi-V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economic agents </a:t>
            </a:r>
            <a:r>
              <a:rPr lang="vi-VN" dirty="0">
                <a:latin typeface="+mj-lt"/>
              </a:rPr>
              <a:t>including: </a:t>
            </a:r>
          </a:p>
          <a:p>
            <a:pPr marL="0" indent="0">
              <a:buNone/>
            </a:pPr>
            <a:r>
              <a:rPr lang="vi-VN" dirty="0">
                <a:latin typeface="+mj-lt"/>
              </a:rPr>
              <a:t>• can production factory -SRL «Fortuna-Plus» </a:t>
            </a:r>
          </a:p>
          <a:p>
            <a:pPr marL="0" indent="0">
              <a:buNone/>
            </a:pPr>
            <a:r>
              <a:rPr lang="vi-VN" dirty="0">
                <a:latin typeface="+mj-lt"/>
              </a:rPr>
              <a:t>• beer production of "Kelers» -SRL "Makler Plus» </a:t>
            </a:r>
          </a:p>
          <a:p>
            <a:pPr marL="0" indent="0">
              <a:buNone/>
            </a:pPr>
            <a:r>
              <a:rPr lang="vi-VN" dirty="0">
                <a:latin typeface="+mj-lt"/>
              </a:rPr>
              <a:t>• flowers growing series - SRL "Borodetchi Rurosa» </a:t>
            </a:r>
          </a:p>
          <a:p>
            <a:pPr marL="0" indent="0">
              <a:buNone/>
            </a:pPr>
            <a:r>
              <a:rPr lang="vi-VN" dirty="0">
                <a:latin typeface="+mj-lt"/>
              </a:rPr>
              <a:t>• Printing - SRL «Paragon» </a:t>
            </a:r>
          </a:p>
          <a:p>
            <a:pPr marL="0" indent="0">
              <a:buNone/>
            </a:pPr>
            <a:r>
              <a:rPr lang="vi-VN" dirty="0">
                <a:latin typeface="+mj-lt"/>
              </a:rPr>
              <a:t>• Equestrian Sports Club «Sparta» </a:t>
            </a:r>
          </a:p>
          <a:p>
            <a:pPr marL="0" indent="0">
              <a:buNone/>
            </a:pPr>
            <a:r>
              <a:rPr lang="vi-VN" dirty="0">
                <a:latin typeface="+mj-lt"/>
              </a:rPr>
              <a:t>• Branch Post Office Moldova, Chisinau -Gas, OTC Chisinau </a:t>
            </a:r>
          </a:p>
          <a:p>
            <a:pPr marL="0" indent="0">
              <a:buNone/>
            </a:pPr>
            <a:r>
              <a:rPr lang="vi-VN" dirty="0">
                <a:latin typeface="+mj-lt"/>
              </a:rPr>
              <a:t>• Individual enterprises rendering services (hairdresser, dentist, tailoring) </a:t>
            </a:r>
          </a:p>
          <a:p>
            <a:pPr marL="0" indent="0">
              <a:buNone/>
            </a:pPr>
            <a:r>
              <a:rPr lang="vi-VN" dirty="0">
                <a:latin typeface="+mj-lt"/>
              </a:rPr>
              <a:t>• 17 food stores </a:t>
            </a:r>
          </a:p>
          <a:p>
            <a:pPr marL="0" indent="0">
              <a:buNone/>
            </a:pPr>
            <a:r>
              <a:rPr lang="vi-VN" dirty="0">
                <a:latin typeface="+mj-lt"/>
              </a:rPr>
              <a:t>• 7 coffee bars </a:t>
            </a:r>
          </a:p>
          <a:p>
            <a:pPr marL="0" indent="0">
              <a:buNone/>
            </a:pPr>
            <a:r>
              <a:rPr lang="vi-VN" dirty="0">
                <a:latin typeface="+mj-lt"/>
              </a:rPr>
              <a:t>• 5 companies with construction materials </a:t>
            </a:r>
          </a:p>
          <a:p>
            <a:pPr marL="0" indent="0">
              <a:buNone/>
            </a:pPr>
            <a:r>
              <a:rPr lang="vi-VN" dirty="0">
                <a:latin typeface="+mj-lt"/>
              </a:rPr>
              <a:t>• 4 auto services </a:t>
            </a:r>
          </a:p>
          <a:p>
            <a:pPr marL="0" indent="0">
              <a:buNone/>
            </a:pPr>
            <a:r>
              <a:rPr lang="vi-VN" dirty="0">
                <a:latin typeface="+mj-lt"/>
              </a:rPr>
              <a:t>• 2 stations with fuel foodstuff </a:t>
            </a:r>
          </a:p>
          <a:p>
            <a:pPr marL="0" indent="0">
              <a:buNone/>
            </a:pPr>
            <a:r>
              <a:rPr lang="vi-VN" dirty="0">
                <a:latin typeface="+mj-lt"/>
              </a:rPr>
              <a:t>• 16 agricultural companies </a:t>
            </a:r>
          </a:p>
          <a:p>
            <a:pPr marL="0" indent="0">
              <a:buNone/>
            </a:pPr>
            <a:r>
              <a:rPr lang="vi-VN" dirty="0">
                <a:latin typeface="+mj-lt"/>
              </a:rPr>
              <a:t>• 2 sections producing salads </a:t>
            </a:r>
          </a:p>
          <a:p>
            <a:pPr marL="0" indent="0">
              <a:buNone/>
            </a:pPr>
            <a:r>
              <a:rPr lang="vi-VN" dirty="0">
                <a:latin typeface="+mj-lt"/>
              </a:rPr>
              <a:t>• 1 oil processing sectors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83671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C. Industries</a:t>
            </a:r>
            <a:r>
              <a:rPr lang="vi-VN" dirty="0" smtClean="0"/>
              <a:t>: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05360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74638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PART III. INTRODUCING THE COMMUNITY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56315" y="1393310"/>
            <a:ext cx="15367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Youth </a:t>
            </a:r>
            <a:r>
              <a:rPr lang="ro-RO" sz="2000" dirty="0" err="1"/>
              <a:t>C</a:t>
            </a:r>
            <a:r>
              <a:rPr lang="en-US" sz="2000" dirty="0" smtClean="0"/>
              <a:t>entre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377769" y="3573016"/>
            <a:ext cx="848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Church</a:t>
            </a:r>
            <a:endParaRPr lang="ru-RU" dirty="0"/>
          </a:p>
        </p:txBody>
      </p:sp>
      <p:pic>
        <p:nvPicPr>
          <p:cNvPr id="5122" name="Picture 2" descr="dsc_0587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570231" cy="237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1348226390_st-michael-the-archangel-chur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08" y="4027638"/>
            <a:ext cx="3284330" cy="23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5936" y="104830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Other </a:t>
            </a:r>
            <a:r>
              <a:rPr lang="en-US" dirty="0" smtClean="0"/>
              <a:t>info: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815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International </a:t>
            </a:r>
            <a:r>
              <a:rPr lang="en-US" b="1" dirty="0"/>
              <a:t>project </a:t>
            </a:r>
            <a:r>
              <a:rPr lang="en-US" b="1" dirty="0" smtClean="0"/>
              <a:t>"Summer of Friendship”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579296" cy="30194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 years) 120 children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benefit summer camping "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Summer of Friendship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funded by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Kommun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Sweden. The children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guided by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teachers. In the children's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interactive activities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were included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tours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town of Chisinau and horse club “Sparta”, had at their disposal a playground with all the necessary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equipment and 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abundant amusement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park (carousel,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trampoline,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slides),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children were fed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(dinner and breakfast).</a:t>
            </a:r>
          </a:p>
        </p:txBody>
      </p:sp>
      <p:pic>
        <p:nvPicPr>
          <p:cNvPr id="12290" name="Picture 2" descr="Proiectul internaţional &quot;Vara prieteniei 2015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85532"/>
            <a:ext cx="4355976" cy="287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75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Part I. INTRODUCING </a:t>
            </a:r>
            <a:r>
              <a:rPr lang="en-US" sz="4000" dirty="0"/>
              <a:t>THE CLASS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844824"/>
            <a:ext cx="7067128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ro-RO" sz="35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eacher's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name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Angela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Gabureac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500" i="1" dirty="0">
                <a:latin typeface="Times New Roman" pitchFamily="18" charset="0"/>
                <a:cs typeface="Times New Roman" pitchFamily="18" charset="0"/>
              </a:rPr>
              <a:t>Grade level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middle (the 7</a:t>
            </a:r>
            <a:r>
              <a:rPr lang="en-US" sz="35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form)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500" dirty="0"/>
          </a:p>
          <a:p>
            <a:pPr marL="0" indent="0">
              <a:spcBef>
                <a:spcPts val="0"/>
              </a:spcBef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245683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21810" cy="5760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Summer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project in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endParaRPr lang="en-US" dirty="0"/>
          </a:p>
        </p:txBody>
      </p:sp>
      <p:pic>
        <p:nvPicPr>
          <p:cNvPr id="11266" name="Picture 2" descr="Şcoala de vară în domeniul IT - 20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2504222"/>
            <a:ext cx="5830483" cy="387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6438" y="980728"/>
            <a:ext cx="748883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(2 years) , initiated by the Korean Language and Culture Center. 4 Korean volunteers train two types of groups: children and adults.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462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9154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 Corps volunteers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08912" cy="2664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Peace Corps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pleased to work in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Budeşti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. During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guidance training, the volunteers 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live with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Moldavian host 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families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exchanging cultures and 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learning about customs and traditions.</a:t>
            </a:r>
          </a:p>
        </p:txBody>
      </p:sp>
      <p:pic>
        <p:nvPicPr>
          <p:cNvPr id="13314" name="Picture 2" descr="Corpul Păcii, trainingului de orienta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799" y="3717031"/>
            <a:ext cx="5323874" cy="300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613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74638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53723"/>
            <a:ext cx="84249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500" dirty="0">
                <a:latin typeface="Times New Roman" pitchFamily="18" charset="0"/>
                <a:cs typeface="Times New Roman" pitchFamily="18" charset="0"/>
                <a:hlinkClick r:id="rId2"/>
              </a:rPr>
              <a:t>English Summer School at </a:t>
            </a:r>
            <a:r>
              <a:rPr lang="en-GB" sz="4500" dirty="0" smtClean="0">
                <a:latin typeface="Times New Roman" pitchFamily="18" charset="0"/>
                <a:cs typeface="Times New Roman" pitchFamily="18" charset="0"/>
                <a:hlinkClick r:id="rId2"/>
              </a:rPr>
              <a:t>Bude</a:t>
            </a:r>
            <a:r>
              <a:rPr lang="ro-RO" sz="4500" dirty="0" smtClean="0">
                <a:latin typeface="Times New Roman" pitchFamily="18" charset="0"/>
                <a:cs typeface="Times New Roman" pitchFamily="18" charset="0"/>
                <a:hlinkClick r:id="rId2"/>
              </a:rPr>
              <a:t>ș</a:t>
            </a:r>
            <a:r>
              <a:rPr lang="en-GB" sz="4500" dirty="0" smtClean="0">
                <a:latin typeface="Times New Roman" pitchFamily="18" charset="0"/>
                <a:cs typeface="Times New Roman" pitchFamily="18" charset="0"/>
                <a:hlinkClick r:id="rId2"/>
              </a:rPr>
              <a:t>ti</a:t>
            </a:r>
            <a:endParaRPr lang="vi-VN" sz="4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cole_ete_moldav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73438"/>
            <a:ext cx="6768752" cy="450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505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21897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8433" y="733955"/>
            <a:ext cx="677114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dirty="0" smtClean="0"/>
              <a:t>Talented </a:t>
            </a:r>
            <a:r>
              <a:rPr lang="en-US" sz="3500" dirty="0"/>
              <a:t>dancer group “</a:t>
            </a:r>
            <a:r>
              <a:rPr lang="en-US" sz="3500" dirty="0" smtClean="0"/>
              <a:t>Bude</a:t>
            </a:r>
            <a:r>
              <a:rPr lang="ro-RO" sz="3500" dirty="0" smtClean="0"/>
              <a:t>ș</a:t>
            </a:r>
            <a:r>
              <a:rPr lang="en-US" sz="3500" dirty="0" err="1" smtClean="0"/>
              <a:t>tenii</a:t>
            </a:r>
            <a:r>
              <a:rPr lang="en-US" sz="3500" dirty="0"/>
              <a:t>” </a:t>
            </a:r>
            <a:endParaRPr lang="vi-VN" sz="3500" dirty="0"/>
          </a:p>
        </p:txBody>
      </p:sp>
      <p:pic>
        <p:nvPicPr>
          <p:cNvPr id="2050" name="Picture 2" descr="big-cunoaste-tinerii-talentati-din-budesti-la-buna-dimine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1772816"/>
            <a:ext cx="6264696" cy="415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259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260648"/>
            <a:ext cx="813235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Udo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Jurgens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” youth center radio club</a:t>
            </a:r>
          </a:p>
          <a:p>
            <a:pPr algn="ctr"/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Radio 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communication center for 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amateurs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/>
          </a:p>
        </p:txBody>
      </p:sp>
      <p:pic>
        <p:nvPicPr>
          <p:cNvPr id="6146" name="Picture 2" descr="1409397636_iz1po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32629"/>
            <a:ext cx="5976664" cy="452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241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I. INTRODUCING THE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54866"/>
            <a:ext cx="3738749" cy="2447835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C. Class favorites: </a:t>
            </a:r>
            <a:endParaRPr lang="en-US" dirty="0" smtClean="0"/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dirty="0" smtClean="0"/>
              <a:t>Music </a:t>
            </a:r>
            <a:r>
              <a:rPr lang="en-US" dirty="0"/>
              <a:t>groups and singers: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Ed </a:t>
            </a:r>
            <a:r>
              <a:rPr lang="en-US" dirty="0" err="1" smtClean="0"/>
              <a:t>Sheeran</a:t>
            </a:r>
            <a:r>
              <a:rPr lang="en-US" dirty="0" smtClean="0"/>
              <a:t>,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Rihanna</a:t>
            </a:r>
            <a:r>
              <a:rPr lang="en-US" dirty="0"/>
              <a:t>,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3 </a:t>
            </a:r>
            <a:r>
              <a:rPr lang="en-US" dirty="0" err="1"/>
              <a:t>Sud</a:t>
            </a:r>
            <a:r>
              <a:rPr lang="en-US" dirty="0"/>
              <a:t> </a:t>
            </a:r>
            <a:r>
              <a:rPr lang="en-US" dirty="0" smtClean="0"/>
              <a:t>Est,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Maroon,</a:t>
            </a:r>
            <a:r>
              <a:rPr lang="en-US" dirty="0"/>
              <a:t>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Kristina </a:t>
            </a:r>
            <a:r>
              <a:rPr lang="en-US" dirty="0"/>
              <a:t>Si</a:t>
            </a:r>
            <a:r>
              <a:rPr lang="en-US" dirty="0" smtClean="0"/>
              <a:t>;</a:t>
            </a:r>
            <a:endParaRPr lang="en-US" dirty="0"/>
          </a:p>
        </p:txBody>
      </p:sp>
      <p:pic>
        <p:nvPicPr>
          <p:cNvPr id="1030" name="Picture 6" descr="http://www.radio21.ro/wp-content/uploads/2014/03/3-sud-est-emot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848" y="5186177"/>
            <a:ext cx="3764074" cy="163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en/6/6d/Maroon_5_World_Tour_2015_pos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5" y="3812830"/>
            <a:ext cx="30099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801" y="3611817"/>
            <a:ext cx="2135311" cy="3210914"/>
          </a:xfrm>
          <a:prstGeom prst="rect">
            <a:avLst/>
          </a:prstGeom>
        </p:spPr>
      </p:pic>
      <p:pic>
        <p:nvPicPr>
          <p:cNvPr id="1034" name="Picture 10" descr="http://www.martinsalbury.com.au/images/com_hikashop/upload/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667" y="2991999"/>
            <a:ext cx="3506679" cy="197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upload.wikimedia.org/wikipedia/en/a/aa/Rihanna_-_Reha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444" y="1115382"/>
            <a:ext cx="2293086" cy="229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259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I. INTRODUCING THE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121396"/>
            <a:ext cx="6485858" cy="3442869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C. Class favorites</a:t>
            </a:r>
            <a:r>
              <a:rPr lang="en-US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2. Authors: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Rudyard </a:t>
            </a:r>
            <a:r>
              <a:rPr lang="en-US" dirty="0"/>
              <a:t>Kipling</a:t>
            </a:r>
            <a:r>
              <a:rPr lang="en-US" dirty="0" smtClean="0"/>
              <a:t>,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Karl </a:t>
            </a:r>
            <a:r>
              <a:rPr lang="en-US" dirty="0"/>
              <a:t>May,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Mark </a:t>
            </a:r>
            <a:r>
              <a:rPr lang="en-US" dirty="0"/>
              <a:t>Twain,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err="1"/>
              <a:t>Edmondo</a:t>
            </a:r>
            <a:r>
              <a:rPr lang="en-US" dirty="0"/>
              <a:t> de </a:t>
            </a:r>
            <a:r>
              <a:rPr lang="en-US" dirty="0" err="1" smtClean="0"/>
              <a:t>Amicis</a:t>
            </a:r>
            <a:r>
              <a:rPr lang="en-US" dirty="0"/>
              <a:t>,</a:t>
            </a:r>
            <a:r>
              <a:rPr lang="en-US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Jonathan </a:t>
            </a:r>
            <a:r>
              <a:rPr lang="en-US" dirty="0"/>
              <a:t>Swift;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http://lh5.ggpht.com/_5XvBYfxU_dM/TYJekhuwAdI/AAAAAAAARA8/1vueFz3Mq9o/Rudyard%20Kipling%201865-1936%5B11%5D.png?imgmax=8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742" y="1121397"/>
            <a:ext cx="3042742" cy="292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utenberg.spiegel.de/gutenb/autoren/bilder/may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348" y="1579564"/>
            <a:ext cx="2269735" cy="298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ulalibrary365.files.wordpress.com/2012/03/tw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54" y="3983415"/>
            <a:ext cx="1906974" cy="283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4006834"/>
            <a:ext cx="3770885" cy="2824524"/>
          </a:xfrm>
          <a:prstGeom prst="rect">
            <a:avLst/>
          </a:prstGeom>
        </p:spPr>
      </p:pic>
      <p:pic>
        <p:nvPicPr>
          <p:cNvPr id="2058" name="Picture 10" descr="http://image.slidesharecdn.com/jonathanswift-090808151550-phpapp01-140414184150-phpapp01/95/jonathan-swift-gullivers-travels-1-638.jpg?cb=139750113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773" y="4726191"/>
            <a:ext cx="2761228" cy="207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343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I. INTRODUCING THE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635" y="1105801"/>
            <a:ext cx="82296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C. Class favorites</a:t>
            </a:r>
            <a:r>
              <a:rPr lang="en-US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TV programs</a:t>
            </a:r>
            <a:r>
              <a:rPr lang="en-US" dirty="0" smtClean="0"/>
              <a:t>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comedy club,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cartoons,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news,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soap operas,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sitcoms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30" name="Picture 6" descr="http://kaluga24.tv/wp-content/uploads/2014/02/Comedy-Club-T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311" y="2351610"/>
            <a:ext cx="2542928" cy="20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0.gstatic.com/images?q=tbn:ANd9GcS0S3QlRsHcwj-LCkg7ZDEE5f2ECcBo0JROAISfTOP_6aZHVvv8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674" y="3681468"/>
            <a:ext cx="2825326" cy="103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data:image/jpeg;base64,/9j/4AAQSkZJRgABAQAAAQABAAD/2wCEAAkGBhIQERAQDxAUEA8VFhUVExQQERsUFBQUFBQXFxYVFxcYGyYfGBojGRQUHy8gIycpLC4sFR4yNTAqNSYrLDUBCQoKDgwOGg8PGikkHyQrMSwyMCwyNSksNC8zMDQwKSwqLjU1MjYvNCksNCoqLSwsLTQqLywwLDAsLCw1LCwqLP/AABEIAKAAoAMBIgACEQEDEQH/xAAcAAEAAgMBAQEAAAAAAAAAAAAABwgEBQYBAgP/xABPEAABAwICAwcOCgcIAwAAAAABAAIDBBEFEgYhMQcTFyJBUWEjMlJUVXF0gZGSlLHR0xQzNEJTcqGztMEWJEOTorLhFWJjgoPU8PFzwtL/xAAaAQACAwEBAAAAAAAAAAAAAAAABQIDBAEG/8QANhEAAQMCAggDBgUFAAAAAAAAAQACAwQRFFEFEiEyQXGBoRMxwSIzQlKx0RVEYZHwBhYkkpP/2gAMAwEAAhEDEQA/AJxREQhEREIRERCEREQhEREIRERCEREQhEREIRERCEREQhEREIREUV4nu3uhnnhGHteIpZYsxqy3NvcjmZrbwbXy3tc7VbHE+TdCg97WC7ipURRHw8v7mt9NPuE4eH9zW+mn3Ctwc2XcfdV4mL5lLiKI+Hh/c1vpp9wnDw/ua300+4Rg5su4RiYvmUuIoj4eX9zW+mn3C84eX9zW+mn3C7g5su4RiYvmUuooi4eX9zW+mn3C94eX9zW+mn3CMHNl3CMRF8ylxFEfDw/ua300/wC3Th4f3Nb6afcIwc2XcIxMXzKXEUR8PD+5rfTT7hOHh/c1vpp9wuYObLuPujExfMpcRRBJu+PaCThrbAE/LTyf6Cl9VSQvitrDzVjJGv3SiIiqU0REQhFWDHx+uV3hVV+IkVn1WHHh+uV3hVV+IkTLR+85YK73Y5rCDV9ZF9AKQ9BNCqWspTLUNeXh7m8WQtFha2rxppLI2Fus5KoonSu1WqOS1eWU08F2H9jL++K0Gku5S1rHS0UjiWgkxSa8wHYu59u0KlldC422jmtLqKVovsUaLxdtub6L09eKk1Icd73rJkeW9cH3v5oXacFeHdhL++KlLWRRPLHA3C5HSPkaHAhQqvVKmNbkURaXUcr2SAamS8Zrui+0HyqLxTvz71kO+5smT52e9svfur4Zo5gS0+SrlgfGbFfAC9spQ0f3Jow0Prnlzz+yiOVregu2k96y3lRuaYe4WET2Hkc2R1/t1FZX18INhcq4UMpF9gUKZV4Wrq9LdBpKCz2u36nJsH2s5p5A8fmFzBC1Me2Rus3yWN7HRu1XLDrBxH/Vd6lbJVOrR1N/1Xeoq2KV6R+Hr6JrQbpRERKkxRERCEVYcd+WV3hVV+IkVnlWLHflld4VVfiHpno/ecsFf7sc1ihTNuQwB1C4n6Z/qaoYUxbkdcGULgfpnn7GrZpD3PULHQe9PJavdPx6qpKuGOkle0OjByNaHZnZiNllIlC+8cTpBaUtaXtaNjiASPKsHE9MqOneGzyNjeRcZhrI6CtBpDutUkUbvgp3+cg5MoOVp5HOJ8tkqDXytaxrOuaaXDC4ud0Wv3OA1lXjDWNLmCZuUA2sM0v/ADxL73UceqKdlKaVz4XOe8HJZxdZrbC1uda7cVrADiDn8ZzjCSTyk76SfKVI1RpBAySKN1g+TMGatpYASL89irZj4VSbi9rfRQiGtDYG1/usXB62V8ELporSljS/XbjEa9VtS5DR7D4343iExYeo5LAWOWSRus98ZT5V0emukU8FM6WiYxz23zl1yWNt17R843XEbjWL9XrhKcz5Wxvu463Frn5j/EFyJjvBklHLuFJ7hrtaefZd5pZpLHQUzp8he+4bGw6g555zzAAnxLhcA3WZHTsZVxx7y9waXRgtMdzYO1k3HOuj3UMNNbSNEAvJE/fA0bXNylrgOnXfxKKsF0bnqZmxCN7GkjO5zS0MbfWSTy2WilhgdC5z7X+ionklbIA3yVh8QwVk8UkL9bXtLT4xqPiVbJIiwuY7rmktPfabH1KyRxhjQT80C5J5gFW+rqd8kkk7N73+c4n813Rl/aHJVaRAs3NYNd8W/wCq71FWwVT674t/1XepWwXNJfD19FLR+6URESlMkREQhFWLHvlld4VVfiJFZ1Vhx75ZXeFVX4iRM9HbxWCv92OaxFK25tC00IJkY075Jqc8A7eYlRQvN5B2geRM6pjHxe26wzWOhEjpdWNusTwXabrMYFRT2c13Ujra4H5/QuDJWUKQcmrvAe1eGi6fs/qqINIUcLBH4o2J0/QGk5HF/gO7fdd/uQxgsrCXtac0XXuDb8V2y6yN1SoNO2hmiex0jJnOGV4dsZfXbkNiPGo0fhgO2x77QvgYcAQ1vXnrWsbdzugAayqmy0clR4glBJ4WJ4W/mxXHRGkIobPhIA4kgeqn+ikjniZK2WPJI0OAdI29nDYQT4lFOP0LsHrmy07mvjdd8Ya4EZfnxkgm1rjxELQzaIzskgjmh3p87ssW+AEk5mg5gDdtswNjrtzLqMU0UpqCnkcGb5I/qcb5dpe7XmaxtmtytBPKdmtTYyGmJOvcHzFtlud+H3WExyzarQ3afL97LvtHtIKataDFM1snLFI4Ne082vb3wt3PQFgzSSNY0bS54A8pKry7D76jrHSAfzT4ANXRs4o1fal7sDe7ZgByumg0VpQDbTnt91IOm2mkeV1NSv3wu1SSN60DsWn5xPOuACbzb/r+qJvSGDUtCbrzukKephd/kNLcl+Fd8XJ9V3qVsFU+u+Lk+q71K2Cw6S+Hr6K3R+6URESlMkREQhFWHHflld4VVfiJFZ5Ve0gltW1wHbVT9/ImWj94rDXC7BzWMVtsDpoH335wHfflWkDln4diIi2tLu8U4mh8eMsva/FJxI+L2o73/Q27rsI8Fw0jXK39/b819/2Fhv0w9IPtWibpWwfsnecPYvr9LWfRO84JGf6dJ/MP7Kf4zpLN/wDuV0uA6B01bNMWzllNFvbQI3BxkkeC4jOetsANmvXyLo8fhpsFhY6mpWF8hc0XeI7lrS8l8hBcbgHVylR9g2NRyVtG5sJEgmZZxIJtrB2d9dFuj6TtbJSNuJCwzOe1rgS05WNbfm2u8i0YLwpWQa1xbl1NvPbtTAV08tMZJLlwzOt3XbPwOKqbSzsFwwieM6vnRltu9Z/8IXE6RxU1RWSsqZmhlOBExokyHfHgPlO3WLb0PEVocP3T6inhFPDG0MaXZXv4zmtJuGBuoarmxutfFpWxo1xvc4klznOF3OcSXOPSSSpnRcsgcwvLeAI2m1/UbOqpqK57GtMAOt57Da3Vb/8AsPDPph6QfavHYJhv0w9I/qtJ+mDPoXecF4dL2fQu84LJ/bhH5h/ZZvxnSecn/QrMr8OoWg73ICf/AC3XLvtc21i+rlWyqdI2vGqNw8YWje/WTsTSkosI0jXLuaiaieo2zXv+p1l7W/Fv+q71FWwVSaqfiPB7F3qKtssWkTfV6+iZ0As0oiIlSYoiIhCKrOkXy6v8Kqfv3q0yqvpH8ur/AAqp+/emNBvFY6zcHNY7SugqtDpmUcda1zZI3DM9rQc8TeQnshzkbFzzSp60QpIxhlLLI4MYIQXOcdQHT0a0xqZ3QtaW5rDTxNkJByUFRR5nNaNriGjvk2XW4rucPp5aWL4TG81EjogRG4Bha0uubnWLA7FttNNzo0k8NVStvSulj3xjf2JL26xzxn+HvbOw0sw4NqsJHZVcn4eRRlrSS0xnYQewV8VMBcPC4kbkcg1iuiB5xE8H+ZfjJuSvjaLVkNszW2ELhbM4NB285Xe6T6IVs74jRVgpmNa4PBLuM4m4OrmCjnTeHEcOdFHPXGffGmRoa45epubYOuOfKq4J55SAJBc8LbforJI42DdNlrNLNEH4eYc0zZmyZ7OYwtDSzLxSCTrs4HxLPpNzaWSlFUJ2AmMyCIxuLiALgZr2BIHMu63QdHvhuHxSU/XukhfH0b9xD4hvl/8AKuojoIY5Y6YHj72XNH9yMtZ/7fYVB2kJfCbY+1c36Lopma5v5cFBGimiz8QfIxkrYQxocXPaXDjGwFgRrOvyLZ0+5rPJPLC2Vm9RkNM7mlrHOLQ6zW7XWuL+td9ufaGikZXGTU34Q9rT/gQ3DP5nFZuicrMQoRNA8RyvD76sxike5xuW8u2/Suz10mu4xn2dg/f+Fcjp2aoDvNR9Xbk1QxpdFPFUOHzGtLHHoF7glcO9pBIIIIJBBFiCNoI5/YpWxTR7G6OGUtqW1rC05nAdWZzuYDy26T0KJxs1bFop5HvB1nA8lmqGNaRYELHq+sf9U+pW8VQ6vrHfVPqVvFg0h8PX0Wqj3SiIiWLciIiEIqr6SfLq/wAKqfv3q1CqtpKf16v8Kqfv3phQ7xWSr3BzWKwqaIqwfo8Y9p+CHV5VCYct23TCoFP8Fuzesm99bxsvNe6YTsMmrbgbrFC8MvfiF3W5xujZQ2hrSHRmzYZXnZ/hvvybLHxLqdLa8Oq8HPY1Ul/R5FAmZbr9Lqi1PdwdvBzRlzbknKWcY343FJCrlpQX67Mj3CsiqbN1XqW9M58RlkhOG1DYYw1wlDnNF3XGU8Zp5LrgNKsAxORhqa6aOYRNNiHjM1pIvYNaL67LX8IdXzRfuz/9L8K/TepmjfE/ewx4s7Kyxt37rkEU0RFg3Zx4/upSSxPB2lSvuaY+2TDoWPsTEXRH/IQW/wAJaVoMR0ttpDCb9TaG0x/1Bf8AmcwKPcG0nmpGvZFlyuIcQ9ubWBa4183qWBPXPfI6ZzuqOfnJ/vXzXHjUm0lpHuPkQbdVE1PstA8wp8050ibFh9W5mpzmZBbspDl/NR3gW59VMhZVU9aKapeAQxpLQYyLtDpGu28tiCNa5nGNL6iqZvcpZlzB5yNy3IBtfX0lflhOlNTSjJDJ1PbkeMzQegfN8ShFBJFFqtIvfbx2KT5mPfc3spv0LqqyKJ7cSnZNJmuwtIu1gGvM4AA67nZsUEYxKx1RUOi+KdLK6O2zI57i23RayzsT0yqqhhjfIGxnU5sbcuYcxO23QtIXKdPCYyXOtc8B5KqeUPAa3gvwqzxH94+pW9VQao8R/ePqVvlkr/h6+i1UfkURES1bUREQhFDeL7iFVNUVMzaqANlmllALX3Akkc8A6tozKZEVkcro91QewPFioRG4NV9tweR/sXvAPV9tQeR/sU2orsXLmq8PHkoS4B6vtqDzX+xOAir7ag81/sU2ojFy5ow8eShPgIq+2oPNf7E4CKvtqDzX+xTYi7jJc1zDR5KE+Air7ag81/sXnARV9twea/2KbUXMZLmu4aPJQlwD1fbcHmv9icA9X21B5r/YptRGLlzRh48lCXAPV9tQea/2LzgHq+24PNf7FNyIxcuaMPHkoPl3A6sgj4XBrBHWv9inBEVUkrpN5WMY1m6iIiqU0REQhEREIRERCEREQhEREIRERCEREQhEREIRERCEREQh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refresh.ro/wp-content/uploads/2012/08/img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36" y="4535884"/>
            <a:ext cx="2359987" cy="235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.ytimg.com/vi/Qwqp9E_4A-Y/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535885"/>
            <a:ext cx="3096154" cy="232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.ytimg.com/vi/Czh7DegB_dI/maxresdefaul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806" y="4907704"/>
            <a:ext cx="3467194" cy="195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263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I. INTRODUCING THE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502" y="1394968"/>
            <a:ext cx="3332410" cy="3395522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C. Class favorites</a:t>
            </a:r>
            <a:r>
              <a:rPr lang="en-US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Foods</a:t>
            </a:r>
            <a:r>
              <a:rPr lang="en-US" dirty="0"/>
              <a:t>: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hamburgers,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cakes</a:t>
            </a:r>
            <a:r>
              <a:rPr lang="en-US" dirty="0"/>
              <a:t>,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fried </a:t>
            </a:r>
            <a:r>
              <a:rPr lang="en-US" dirty="0"/>
              <a:t>potatoes</a:t>
            </a:r>
            <a:r>
              <a:rPr lang="en-US" dirty="0" smtClean="0"/>
              <a:t>,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barbecue,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pizza;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6" name="Picture 4" descr="http://blog.timesunion.com/opinion/files/2012/03/0316_WVfastfoo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833" y="2420888"/>
            <a:ext cx="3038391" cy="202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encrypted-tbn2.gstatic.com/images?q=tbn:ANd9GcSfJ1uc7Oy5AE4nd94BN1Pn1laD1QZbJgzN5QhnpJnqS6f4RoV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487" y="2852936"/>
            <a:ext cx="2642270" cy="173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encrypted-tbn2.gstatic.com/images?q=tbn:ANd9GcQy79rx1ZFaUGaoLqupn51ligRtMJvjbLOpRwz3N4PVJAN3uBE-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7" y="4590738"/>
            <a:ext cx="3172606" cy="211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http://barbequelovers.com/wp-content/uploads/grilling-chick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138" y="4813160"/>
            <a:ext cx="3272844" cy="191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36" descr="http://pngimg.com/upload/pizza_PNG714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751" y="5235361"/>
            <a:ext cx="2495249" cy="146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261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I. INTRODUCING THE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C. Class favorites: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School subjects: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P.E</a:t>
            </a:r>
            <a:r>
              <a:rPr lang="en-US" dirty="0"/>
              <a:t>.,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English</a:t>
            </a:r>
            <a:r>
              <a:rPr lang="en-US" dirty="0"/>
              <a:t>,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Romanian</a:t>
            </a:r>
            <a:r>
              <a:rPr lang="en-US" dirty="0"/>
              <a:t>,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Biology</a:t>
            </a:r>
            <a:r>
              <a:rPr lang="en-US" dirty="0"/>
              <a:t>,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Mathematics</a:t>
            </a:r>
            <a:endParaRPr lang="en-US" dirty="0"/>
          </a:p>
        </p:txBody>
      </p:sp>
      <p:pic>
        <p:nvPicPr>
          <p:cNvPr id="4098" name="Picture 2" descr="http://budesti.md/uploads/posts/2015-08/1440154777_11871758_1039852686059810_1342958088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60903"/>
            <a:ext cx="2636905" cy="197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ombudsman.md/sites/default/files/stiri/cesw_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81" y="2348880"/>
            <a:ext cx="3105330" cy="206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ombudsman.md/sites/default/files/stiri/cesw_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235" y="5013176"/>
            <a:ext cx="2587181" cy="176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ombudsman.md/sites/default/files/stiri/crop_48584909_dvv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783" y="4797153"/>
            <a:ext cx="3591227" cy="197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265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I. INTRODUCING THE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C. Class favorites</a:t>
            </a:r>
            <a:r>
              <a:rPr lang="en-US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Sports: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football,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volleyball</a:t>
            </a:r>
            <a:r>
              <a:rPr lang="en-US" dirty="0"/>
              <a:t>,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basketball</a:t>
            </a:r>
            <a:r>
              <a:rPr lang="en-US" dirty="0"/>
              <a:t>,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swimming</a:t>
            </a:r>
            <a:r>
              <a:rPr lang="en-US" dirty="0"/>
              <a:t>,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dancing</a:t>
            </a:r>
            <a:r>
              <a:rPr lang="en-US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2" name="Picture 2" descr="http://budesti.md/uploads/posts/1348225673_mini-teren202_1_medium_13480698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41339"/>
            <a:ext cx="5293785" cy="351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2.gstatic.com/images?q=tbn:ANd9GcRJBjcTLg8U-7y0MzeKdblUPF2NEEP2R1PtEPQ7KyE9N7fQ-BV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412" y="4752272"/>
            <a:ext cx="2720787" cy="203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.ytimg.com/vi/speEFwUs4sI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52272"/>
            <a:ext cx="3623048" cy="203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138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I. INTRODUCING THE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167" y="111171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C. Class favorites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Video </a:t>
            </a:r>
            <a:r>
              <a:rPr lang="en-US" dirty="0" smtClean="0"/>
              <a:t>games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dirty="0" err="1" smtClean="0"/>
              <a:t>Warface</a:t>
            </a:r>
            <a:r>
              <a:rPr lang="en-US" dirty="0" smtClean="0"/>
              <a:t>, </a:t>
            </a:r>
          </a:p>
          <a:p>
            <a:r>
              <a:rPr lang="en-US" dirty="0" smtClean="0"/>
              <a:t>Need </a:t>
            </a:r>
            <a:r>
              <a:rPr lang="en-US" dirty="0"/>
              <a:t>for Speed, </a:t>
            </a:r>
            <a:endParaRPr lang="en-US" dirty="0" smtClean="0"/>
          </a:p>
          <a:p>
            <a:r>
              <a:rPr lang="en-US" dirty="0" smtClean="0"/>
              <a:t>Counter </a:t>
            </a:r>
            <a:r>
              <a:rPr lang="en-US" dirty="0"/>
              <a:t>Strike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Tanki</a:t>
            </a:r>
            <a:r>
              <a:rPr lang="en-US" dirty="0" smtClean="0"/>
              <a:t> </a:t>
            </a:r>
            <a:r>
              <a:rPr lang="en-US" dirty="0"/>
              <a:t>online, </a:t>
            </a:r>
            <a:endParaRPr lang="en-US" dirty="0" smtClean="0"/>
          </a:p>
          <a:p>
            <a:r>
              <a:rPr lang="en-US" dirty="0" smtClean="0"/>
              <a:t>Shadow </a:t>
            </a:r>
            <a:r>
              <a:rPr lang="en-US" dirty="0"/>
              <a:t>Fight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https://encrypted-tbn2.gstatic.com/images?q=tbn:ANd9GcTyvJKaOQ5tV6T_A7FBzoM3OCa-uzH5psR-xYIEGjQuIm0Dcby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283" y="2996952"/>
            <a:ext cx="3042961" cy="170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eb-vassets.ea.com/Assets/Resources/Others/NFSNL_KeyArt_EAblog_resiz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78469"/>
            <a:ext cx="2351584" cy="176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data:image/jpeg;base64,/9j/4AAQSkZJRgABAQAAAQABAAD/2wCEAAkGBxQTEhUUExQWFhUWFxgZGBgXGBcdGhgYFxcfFxwYGhkYHCggGh4lHB0XIjEhJSksLi4uFx8zODMsNygtLisBCgoKDg0OGhAQGywkHCQsLCwsLCwsLCwsLCwsLCwsLCwsLCwsLCwsLCwsLCwsLCwsLCwsLCwsLCwsLCwsLCwsLP/AABEIAMIBAwMBIgACEQEDEQH/xAAcAAABBQEBAQAAAAAAAAAAAAAFAAIDBAYBBwj/xABHEAACAQIEAwUEBwUFBwQDAAABAhEAAwQSITEFQVEGImFxgRMykaEHFEKxwdHwI1JicuEVM4KS8RZDU2OiwtJEk5SyNGSD/8QAGAEAAwEBAAAAAAAAAAAAAAAAAAECAwT/xAAkEQEBAAICAwACAgMBAAAAAAAAAQIREiEDMUETUSJhMkLwFP/aAAwDAQACEQMRAD8A8NpUqVAX+C8Hv4u6LOHttcuNMKsbDcknQDxJitKPot4l/wAK1/8AIw3w/vKL/QKYxuKP/wCje/8AvbrJ9p8dcTFXlS46qG0CswA0GwBigLXF/o94hhrLX7lgeyT3mS5afL5i25MeMaVlq9Bww4pe4RmQL9Ttm8XuG6odpHfDBnloGgEc9KLfSDisNw3E/V7PD8I9tVEG4hZ9NCWdiSxNAeUUq9v4JwnB4peD3mwdhDibt8XFRYRlRbwCldjqimYkGvNOIYW2OKezW2FtHEIPZ6lQrMsrry1NAZulXvGK4Nw9b3FTdwVo2rC4ZVW2MhQG5fV3UrqDlUExvlAoV2f+ju1YfE37iJisN7APhbjGUl3A74UwWCnT7JmR0AHjlKvS/o34nhsTisPg7nD8KVKOGcqWdjasNczFm5sy68hOlVRj7WIx9rAtg8KiPi7dp3t28rlDdAIBGqyNJBmgPPqVe18SwNtb1xbVngqorlVW6YuADSGBUyfGdd6q9n8FYuY+8tzDcPf2eBuXB7AF7Rb2qBSymBmXvbAaNv0A8epV7L2UsDFqbxwvCVsWruW/mtkXEUNqcuQiSslYOu3I15v23uYZsbdOEVVsk90L7o05eB3jxoAFRjgnZbGYvXD4e5cX98LCCORdoUHwmrHAEsWU+s4i17YzlsWSYR3EEtcjUosjuiMxIG01sOymPbE4q3iOJYnLYsOrLZCn2UjVLaWUGUREzGkCSSRQAG/9FvFV3whmJhbtlmjrlW4W+VZ67wHEqSrYe8rDdWtuGHoRNfQHanHcO4hdtP8AXDZyI6hlQA5iQVzFu8QIMADme8JrO4/tHhrDfV8ZimxVmBlL2yL9uQDntupLKCDmCuIYZeWpA8TuWmUwwIPQgg6edMr0fjTWrd8pdCYi26g2r0Ai5aOoIO6kTqOuuoIJBcd7LqLZv4Zs1sCWQ6sg6g8wPl40BlaVdFX04WSN+nXn47dKDk2H0qIf2U07j48qvrwtNo1156aAGdvEUbHGgFKjb8MXSJ5T6z+VcucKUgZdyJ+7T50tjjQWlV08NbqPiN6mThXImGP6/A/CmNUMpUa/spYgzO2nM9KqcRwHswDr5GPwo2LLFClSpUEVKrnD8AbskkIi++7bL4eJPIDeiHt7Nr+5QEj/AHl0At5qnur6gnxpyFad2T4pi8JdN7CoxLI1thkZlZGiVMeIB0I2Faa99JuLQ5Xw1hT0ewk/9SyayVziN1jLXXP+JvuBirCHPCs0/wALGfkafEuS/wBofpBxOLtCywtpbE922oUd4QdFAGo0mOdW8X9JDXmL4jBYO9cO7Pbk+knTyrL3cAuYjOAekfKm43hF20quRKNs6mRPTqD5jlUnto7/ANIuI9phms27NlcKxa1bRItgtmzd3xztPnUi/SCMwf8As/AlwQc5tS0jY5jrNYqK5QbWXe32JYYvOFY4zJnMe6EzkBeUftD8BUHZ/tjisPZfCp37bkFUMkq0z3I6nddvnOaozYdbFoMv944nN0B5DpQBvsdwnG4bEJibdu3nRXCrdu21J9pba3sWBBAadY1oPjmxWFxiYi5ba1eFxbyZ10JVgwI5MJHLxoXdxbkyWPxrU8A4scVZPD7xLC4CbBY6274EpDHYMe4fBuoFIJLv0g52LXMBgbjsZZnsySfMmaqjtzdS472bGGsZ7LWYs2ggyu6OSYMk9wDXYE1ll0PeGx1G3mPCpMRZiCNVbY+W4PiPxHWmBXsz2nv4K8b1og5wQ6t7rg66gcwdQeRHSQaXFMZ9YvNcFtbZuGSqTlzHcgHaTrHjVGr3A8WLWJsXWErbu23IiZCOGOnPQUAYx9sW3ymD7JRbGmgyaOR/Nczt/iqncvMUUg/bufJbf50X+kXCGxxDFJyN1riHkUvH2qkeENHoa9C7OcJw2E7Otjb9i295luXLZuoGhrj+ytaNoQYtt5UoHluMxd23ZttaMK6lXuKFze0LMSmaM9vuZREjMATzNCMbxC5dye1cvkXKpMZssloLbtBJiSYGmwFeydlsDheN8Nv2bVq3h8eip7RkQKlwqZR8qjKAxBByiVkxoYPiVMDiYr2mDKtqbDgqegcxlHn3p/kQcqudnuMm24BMg6EHYg8jTOG8PA4XisQ5gNfsWbQ/ecBrjjwhIPrRXh/0Y41kt3HfD2DcUOiX7wVyh2bKASPXUUgzPaPh4sXyq+40On8rcvQyPSrVnGJG48tuS84PNfnW34r9HOIvWbYN/Be1tyP/AMjQodYnLvP3mvNeL8NuYa69m6AHQ6wQwMiQQykggiDIo9nLYM2sZb2JBBidTyMxtsevKrGOvgA5iNT3TJGmUagjzNZKrVnESMjnu8j+6eo/L9A0rnR/6wsgjaFAjQaT0qM49VKg7hY+MflQC8GU5Sdto2I5EeFRMxO9Gi5Vp1vKytBBIt5dOtQ4jFoGInWZmTAjl9/xrPpcI2MVwmjR86NjiQZiDETINQ8ZvqwAEehmhNKmnfWipUqVBNBjbYJWxbAi0IJ11c+83x08gKqNgcrmfd+ZrpxgUTOp1PXXX03qrcxpO0D50SkvqREQKT2JhsrSu0A0M9u5+0fQx91XgXKKVa5mAknM0HXboCB93lNbLSrccgydD41o+y3EVYtYu627ogjoeRHTX7hQwYbFgSVeN9WkQPM1PhUuEhvq4bKZzW4B+Wh9RUZb/RwN4zw9sPea03I6HkVOoNUcwrYdoiMWbeW1dW6iNnBUSVBGWDMHUt86CLwZ/wDguf8A+iflRPRhRIr0Tg3DMLiMHbJwz6KVe/7SMrp7xgnQBYNZi3wdiDNjKeuYnl4NvVa7xK8lo4Y3GFpSe4NASTMtG/LepyxtnS8MpL2F3Fg6aidPKpcGGLrk0YEEHpGsz4b0y51q/gQBoTBOrEbnoi/Lw67VaB3F28E2DuZzlxZuG4jjNNyZLIyiQqnltBGp5VQ7PcCe+rqj2X2/Ym6Fuv8AxWswykrzBIMToaN8O7JG+UN65atAjuo963bhfJjnadyYE+NafFfRYAma1dRjyykNr/hn41hl5sMetqmNeX47gF63n0DBDByspYc4ZAcynwI5GhqGCDW8xDOjnDYyVuLGS62YkBdgW1LIBMHUpP2lJFCO0nAnGa4qaqAbuWIg+7dgfZYEajStcctpeo9nOAYfHHB2saynEYQhBOi4nDiSlpp3KGNOazvJin9OHaC9fzYO3bC2bVxXJ76u+VIjIyjugltdQYBFYC1i795Fuq50IU65crATyGvWa1mE7a4lbRXGCxjLSA5fbpmcDoHEHXqZOtTMrOq14z2AfQzx9cHxO2blxbdm6r27jOYUArmUk7Dvqgk9TUnGPo9xD8TxFm3kFlXN04gkCzbsv+0VnfZSEI7u+hiRrXP9t8CuqcGwgfq73HWf5CAPSg/aXtvi8agtXHVLCgBbFlQlpQsBRkG4ECJJiNK0ZJe2vGLLi1hMJP1TChgjHe9cYzcvsOWY6AcgBtMDXcZ7ccNx62zi7V9WVEBW20QyqVMNlMqZPSvKK2+D+lbiVu2qC8GCAAFl70DQSQROnOgNL2Tw3B8ZfXB2VxYa+GHevaDIpuE6294U1XweDtYO9esIti7bzTba/h7d2+2ZVhWZxAUEHRQJknSqA+lHiRTvXVGYaQCDB5zm0oLgeKEP7R21HM+G1K+ug1n0pcWGBxjWbGGwYQrIzYTDkqdtDk9dZq9x7GDD/wBmW7a4K0uIwtnPcvYW0yhzbU52YJmEkwTsJnqawPbTtIuNf2jAm5JJYaLruoUyY0FUuL8XuYv2XtbixatpbQRAVUUIOfRRr50w9W7QWrVoYfDYtcI+KbF2ij2MMEUW/aWzkkqJJ7+aJEETrVnjXDrBPGAbWHt5Rato5spFoN7dSy5VlToCWGvdmsxb4jcv4Swi4hLlzDFHti6gLFrRzKA2YEbZZ1ld+tB8bxbGFcRaxNxbbYkh2LRJjMMoafd776awTU8oFz6Q+HDAWLWHw9hfYMO9iyltnvuRJh4JtrHuoCNNdTJGq43h7OGFi3ZfhmHHsLRIxWGDs5ZFJfP7NixkmZP7tYDB8Ux9nDPh8qYjDEao4FxVHUQQyidZ+ydRBpN9IWMUKlxMPcKKqg3rFt2yqABqwPIDUbwN6rYW+2XEgLaRd4ZebOCDhLBR0y66tkWVOxGu9YrG4o3GzFVXSIRYG5O3rRjjna69irfs3TDosyfZWLSExqJZVn51n6AVKlSoD1jiGC9omXMVgqwMTqpDCQd9RQs8Auj/ANT6C0BHweiycQSN/wA/hUwug7Cfupd/HPbcQLEdnjl1xDsdxKJA896z2Lt4m0AGbQzGSNwPIRPIc9a3F+7yBnrUMRVyddrwt+sBcxeIVmRrjhlJBBbYgwRTuHYk22nPoehIrb43hlm8DnUZiIzADMI2ht9KzF7stdU91kYdZI+IjT4mlpodguH4jFXSthy+k98+6JjeD41BxfCYuwT7YOI0zaMvh3ht5GDVrs/xpsKDljMWkn1gDy0o7gO09257UNDswUqrahskn2cHfMCT5wKwz8meOXrpUkYf+0HH2z8F/Kob+NYiM2/gPwFetWu2gUhLiIiMAyXFWFYH95YlSNjHMHSqfaXE2WXv2LThveIAzRyKONaX/o71YfF5dhcK11wiCSdo/pW94f2UNm1cvt+0uKmZEa2QpI1IAzhj6qNttafwDEWbIJlcuyqNzPNh1jrVu5xZnaE0HhsB41nn5sr69HJBvgHaPF2bSMGtsvvG1lt2+6dB7J7aIpJIMIw1OmbQmtFxHtujBSHIXeGBzMYzTqAFA868q4kcOMwBeW98IwysZnvSCPQetDeIcUMjKAIACr5c2O55Gs/wzLs+Wms+kTGtil+sMqJcUrlyqMwUHuAsdWckMTyUAjnNVuyV/wCsLfsKIuDCvcsa7owy3cOeqnM2UfwgaTrkbvEzl7zZm1idlkRMdavdhr5S8bk+6gQerBv+3510eLC446Ra9B4b2isjD23JJZlUlQNQcijyGxoRxLjty73V7lv90Hfxbr5VRv4MWyUGisS9kcim72weRQnb90r0NNt24rLhJW3O2HXBKmYnyNBlHe2HwajebQzpQy3bl/WmQvgwcvL/ANtj+NBeMXFa6oaMq7wCuZiNF3n900busLaSeQ/XKszZBxF1ZHvOQB4VpiU9rfBLPtLrDcmNI8doFP7UWVt3Sm7BVmDCrptHM9TRHs6fZ3byL/eAEEgnuDNEAg79TyqTFcIS5eLMS5hRkXNy/eP4Usrrurl/kp8HuhcONOZ2aDvTWw964Tkz5fFyAP1+gaOcPwNzLlCFVmQCFjfoaLGzeYEFhliCCqjToO5Wd8kGmZw/CRZRrpLEqDqCcsgeckz108Ktf7R27qsL9i3ctAKACq6HUSuhyHXcfOrd/hRKEBdNjlYT6SKzuIwBtTltNOkhgDIHmP8AWKJnMgJYfh2HSbttR7Jho6gZrZn3bg07vKRU+A4kMJeNxLYDIBBgGM4YErrqI5D08Q3D+LMhzJb0+1bgCRziDqPCpsVYUrnt5zaOoI1No7EETJX7qr+qnevStxftDimvvcuLbu+0IOYrpl2XIZBCiYieXXWqvHWe5Ya9lVUkDVlzMZ5ICTEg6k1atIMjKc+hkqAvdn/eIeanmPWnXCjYZsOVfKbgfNpmBg90axlO+x86V442WRWOVs7rCuxJk70q0LcCtj/if9P5V2tvzYsvx0UFok7VdsWGUwZKnpyqJuJiSSmWdTGxPptRH2rOJhQKc81nuC4Su2V6VcsJPIUMXEnqPTX8ae2IuDUfKr/Ljfafx34tOutNCHpTLF32nvGD60RvpFtiJygHWrlhcaxHEsAHxbKFFq2Fzl4JAVVlnHKS0LAgEkDnNPGNur3LKfV0gHOD+1cE7tdAzEnfKuVR+6KfjeLolu8N3uXLSkf8u0puek3GH/t0FbF3rpksBO20n8amXVTZtoE4xetKS1242hgm4SM3IFXkEEVewjrjMNcNpQt+yud7SABblse8yKNFdRqVUAESQJBnINfvKDkvXCAO9DtAkxrB06T40S4B2ivYW+l9Vt3GUz3lAJBGUgusMQRpqTS8t5wYzSDDuoksDHLam4vi5aVHdXoPx5mqfaDKt+4LP90WLWxr3UbvBT1Kg5Z/hoaJNRMJ7XtZuYszp/p6VXa6TuaaRXKuQlixaze8TRXhreyvDWEaP16H5UPs0SwXEjbbMLauQDGZQYPUTt/XwqrOibW4c9tkUg3LZzoJ2uIPcMcmEoR/FVQXM6qyjuOAwneDVLgWPVg95iFfMC+umuoOp3Jn1B61b4pgnwxV4HscQbj2SDMEAM9thyhmkdQfCsMovG96K8p90AsT0nSdtqIWMOohSRmiYk8vXxFZj+2HMALz1AkDKNJ051JwvEKtwwNWB6cyDr/pU9Rpq0a4qgS0xLAAnWZiIGnPc1n8DdyvZZYnOxjTw39KLYgPcV7aqWLKwAgmO7Ex60uz/CHVrTXLbaudIO0LqRyqblJNqwn7c7N4PNcujUZmk5RLGSxyrHLxr0Th+DuouW1Ys2ged1pbzyg/fWKw3F2tPeRAtrvjMVEt9rc7nyECjPBsdiVLOlwXADt3jOu0NzOmm9c/k3e6v6Lrg8SYPt8OACfdtnx8as4W5cUANdtsT/y22H+OqPCu0aXiQQEeSAuwJB1gnn4H51dS+kHM6gjlIkVjq+rAkxGIQjvIpHVZEVXu4ezdSCWHmJI8jQ+7jmzFY009RvNMw3G0tIWcaamPiNaNfYW2M45kR2yB5UwSo0PiBUXDuNKkuh1BHtBBgj97wNGcbjbl5DeeEX7Kjc6mJPwrGLcNtgTzPe9d67MNWaqK19/EWIGIsMOZZQp0PNlEbHmnqKt2L+He0bqMgygsywSI3JXSR1j7qzeDxn1ZnCxl0dOY6j8RWkxPDltxcRD7O+pdf3A5SWXwkHT+goyxmuxLZXFa2RIQmf4G/KlUd+7YRir4gKwiVLajTT5RSrk1f1XSA3LTmTl3M6eOtErVsGzl2aAI9RS7wOxHmKYTXbbtyzpFcwijcgeW/pFELeKAAULIygyTH4VXV4OgrvtASfL8aVPdELeKUAk2iRO86bdYqhjb7vK+6n7gJ+J61ZTEFFEsQBvr160KxuJ+sKLeHQ3HJALpoiAn7Z93XzHiaMZqi5dMpxe1F150ErH+X/WqtsE7KaL8XVrWZQ4uK2UNNp1AZSxWM4B5tqD4c9a2HxNx00y6ae6fnBro30y1uq9m26d5TB5+M1PZxbZgClvUjVggA8SculTLhHZRsCTsSB8J1pcVwdu3ajQ3DrowYgTMnoOQ50uXauHQxwrs59duMcOwlLCl8+qm6XK5QCJCEKSOY0PhQjtL2dv4UI120ltWJAKFiCd9ZJ9PWj3YHjVuz7VSYLW0YbfZLyCTz7w086MdpuKhrLoQzuUzEFUKiR3Rprv61hl5csfJx10JJY8sBpy2/GrF9O6PACfhHyII9KZZXfqK7GTlt6s27xG1U7ika9aIYCCRKF94Cg+kx407euxrYvg8fde3bw/s1KOdkChjGuaFg5oE67xzrV31tXBh8K6ufZuwe4gOeyNIAbZGmPeOnMHY+f4DFtbuAnMCrAd0wwgg6GDB06V6d2S4rbtYu5ZX2ns8Thg6rccvFx3ZWjQAZg06Dl5Vz+W3H1Fa+s9hpgpc99Ga23KWRis+ExPrUmEwpuNAUnrAn0q6iqcTiCVBOa2w6d60k6fzBqOcPObfYeg+Vc+WemuM6cwWDuKISLI5we83nBk1as4JVg57hIMjvsAPgfCukKusVVfFjlWNtXAPiPDSmIa4WXLecSSCQpObcQZmZothM1tbeUSLlxSsL3TMQeiydsxGvhTMVdzKw3mNPuoZf4a6m21udLgaOne5jnsN6q6z6qpdCWLaxczBiFuScrwIDKfdNwfCDqJHhQtMa8Eso9orEPmncHYgHbY+tR31LGCuUCQF5gSdDzO+hOsQOVVmhE7w7zSYJ7wGwB6aD50Y4STRZXYva4v7QBFyr1gar4zvFVXthrhLDuAgDoxHWgOHaVlNG6+E7Vfw3FlcZd2XTKNh1PiafDXpO9iCkOSW9y0CfAuZ+IArHcWBYZuU6UZxF12GUnTWANvXrUd/DgKux6eHj51WF1dlZtAbJNq2SNYZfSZH31tuF4zPgBh5m5qEJ+yV7yj8I6VicXigMqA6/dPPzoxwy5ktWwp3dm8em/pWmt+xemOxyRccAT3juddddZ50qNcR7Nl7rujqqsZAbcTuPjMeEUq2mme23t20ce9kPxH31WbhudmCQQuhYDn4eFU0MbSKksYl0Mgn0rDTVSv4a6jGZgH9frxoarvcJKL3Jy+1KXWBg6wLSktGvQeNaDH8ae6Vw8xn1d1HfW3MEL/E3ugxpqeVa3BcTZUVT3EUBUs2cubKBADOTlA/hU8veNLLO4xFAOAcO4WdL136xf17l5bluOcW7LwDp/Md9ap9s+KJbtEQRncJodUWCZCnRto11E76RWk4xgL2MtG0cLaVDzOIYXDp9oqh+BzD4V5l2m7NYq13WbPbXVe/nIOvcBCgk7wIFLx6zvd/7+ivQXc4ebsm06uW1I2bedRoSfGD50NuLdstEshPQkeFRsGQ6hlYciCD8DV3DccdSSwW4GiQ4nQCAJ3Hoa7O0IbN3MROpmSTrMa6zvUrX7TyLgKnYMgAHqg0I8o866MTbZyT+y1lcglRpz1k6Vb9pYQDPluljyErl6kyGVvAQfGgO8H4Sjlh7QMCjlCDBDhSUJn3Rny5idAJ1NELiYoMysqe0kd3vlmKzEQMsncAkaEHY1XtYW0blu7YYrkZTlzZoAI0Eww8u951d4hbuOn1kMi3XQ2rirdQXAgGUlreaSDahYAOgJMRU2TL2N6Z2WuAnNEs7ZY0BbXLI11gaRGxqvavBSDE6EeBB/IxRbCY9WUW2W0tsCPaspDDmIKatBgwQ3OqmI4f9qQQSxBBGWJ5HpV70XtS9mTvpzA5nWNOv9KdhmhtOXTy/wBat28LcFs3fZkACQcwiMwt5sp7x1YAeJnlUAtlDJ5idIP40WiIVbU+dbDgYuDFYe4oYqtlQ5We7JZhtruBWTtoTLLp5xt5edGcDcuZ0cXyjhQBBiANlhREanQ1GZ/Gr4tayYzDlbJRLuYM2oJDMwQMAeRA+JrT5kRcq+vjWK4nxu7ca1aud653Tm1nKHzyf8o0PURVlXY865M8fW2uHppHYHlVO6umm/Kh9pSasLlXU71OlJ7CQCTqdPvqLF4hUddZ7yx6GPwqrcxpY6bcz5GaGm76nMup/mnT4miYdnsWPFbjTJgSYAJHOs5dMuw21Y/OiFppJnqfvoLfvCTHU/edKrHErTkvAIABG4+dQYS13AQYYEkH1qHC3e76/jV3AWjkE6Hp+daXpMm16zigVysIaP0RQnFs6EwZnaeVScQxkAhRJHPkPHzpuGxIudxx3vv8RSxx12f9Kli0dJJkn1J/OtHlyhANcsD150HCZHUsdARBP3GjjXAQpA3kj05VpvtNiK5d13pVVuvqaVaaZGYThOJUjOxAHIlo+AArQYdTGrA/H8a2nEbaFdQPhQm/wdMmctk6RqT0EVzzycm/HTEWcdle42aC7sIn7NslAPkT5sanHHHBC2ZDcjGs+C/nSxfBcTbY3MMQ6kklGiQSZJEn1ifjQ4donk27y5DEMMuUx46T8etVlhvuM/Q7b48LBz3rj3bw2UNt5xonpr5VpMPxpMTbDMqyI7o5SYPxEjxmK82v3MORuoP8AJPqAFWmYfF2h/d+0DeJiY11yjY9CTUXxbG3pWO4dhL6lbirmMkmNo/i615zxfs7aSPZ3DnZoCRMDqx5aHxro4qxMZiTrpPTrXcFdJuFm1IkHxMkn4n5Vt4sMpfZZWK1ngEKe+jPHuCZ9Cd6hv8ADwpAeEYnXMGGm3h13FdxmPDXCRp08CKbiuJXLiC24k5pUxy5+NdFiR7gwVMpASDqGKg3IEAAMMpAiN5iOszImOW04DMRcGuZSe8d51g7iO7MTpBVcoXCWsqzqJHTny9abjcRB70GQAQQDp4TyqeMsG2vuMt9la4tm+BvmGV4HVkh9gTpPvAAEkvT+PcIwdwWzL4aDlNtgGDEKGZAQ0q+WAYzhcyhmmsDcvsmqMY6ch4iaWN4w9wpmM5FKr4SZMT5n41Nw7PYxjrmazqwLZDAUgqqvbS+iAR3QuSIk7cqzVwnrPqaLYfEW3t20NxgS7B84kIGBQEHfLBkz0NX8d2JvhPaWTbxNvfNZYFv8h3Pgs1Xogbh7+zOff3lykaEMpBHzn0ovwvjPs9rdtx0uWrbiP8AGp+UUJbDNacK6NbcCSHVlPqrcuVaPB8Dz4N8Slx1AZj7MQSEzR7x30g7UstfTVmxYu4zOiBAEAKrOUd0aiSYkmYnrR+0RGtCeHoipAHiTzPiTzqzcvaaVzZ91rj1BC7jIELVNr071Ta7TTdpSGuhi0gaaGq2bXr31qv9bgzUtzUgjZiD8wT93zp6M/22h8zQU3NT5n76JsYB8zVTDJz5HX50ToVzh+HIGvMzB5D86fjcSfdTfmelR4nFQcqb8zyH9aZZ0TzE+Z8acm+6V66iMWe4fMa9TzNSvbGZY0Ou1dT3PhXGb9oPKtIhZLS2R9yJHQ+XjVjBghgrHTXJ8NR51XxFsXF8V1BHKmYXEknKwJI1BGsxrOlRrSva20zSowuEECdJAMHcSJj0pVXJHGidzjOhJOiifXYCqj49nKg77nwJ1+Qj4GgDcbt5cvInMe6dlG1SYPj9sbyTrr3hq2p5eNZTDL3pfKNfYvaeAqljVt3dLio4HJgDHkeVCL3aS0JMnXwPOqmH7T2lbNJ/yt+Vacctb0W4Kf7MYMKzsrKFBJi40CBPMk15sb7cyfKa2OM7QWnFyGPfVhENHeUjp41jgsxWuG/qMtfE44i4AAgRzA1Pn4+NLB482z1HSaqqvyrirNXrSU126CSetczyVkmARv51zrTTTAxdslAWUkEEbeP9ao3HDCSY+/8A0otbbNaDdRHqNfvBofeSNcu+x/XhUctA7hVnM4kSs7HY+dGR2WX2kB4Bgide6eniOY8KFYRyDpXpHAcLZa1bDkM9x1VQCZXNpJI5az4RPWsPL5MsavGSsb2u7PmwbdsQbeUtbuCRnDRIYGYZToRPMHmKzmHvXLTHKzIeeUkeOsb17Ve7LLjsObaXihDfsi4zBbi6FGIggMNNtZVo0E+OnEm05W7bBZGKsrAGGUwR8fSn4fLcpf3Cymhfh3aBnOXEhsQmUhVLapAJJSdFMTJETRDgPEMKHuqxdLbd1UXEXLehGrAiUJMxBBGm1AsbfQFWRVTPbYZBmJBuSpJYgCMh5dY61TxJR2JHd6jca1rrcLbbv2eH/psQsfZt4iFJEbC+g9mTO2YKPGhPEbN2wQL9prROxbVG/luLKN6GgmEvX7QzW2OXaN11E6qdflR/hPbdkUpcEIRDAAPbbqGtNKmouH6VyUzcppNQ4/H27l0tZRbYlZVJFts2hKofcIMaAxvoNqfNKzSpdusatYO7Iy9NR+v1yqrdXWokfKwPx8udLW1LjayCdyf9KZYtmBrp4VUuXwPtcydjzpi46NJMeQ/E0uNG11MCo679edPTBiIEx50NbHE9fj/SuDFE8h86cxo3Bb6umxj411LSeFCPbn9AUvbHqarhf2nY4HtrtqTtHh1P4USwfFUW3ACrpBgAT58zNY3MdpPXnvSyEzymlcNny01F3jCEk5v+oD8aVZMUqOEHIr962BAzEmAYYaAf4ev3V21eTo/+YeX7tDRXVcit50xF8UyZRo3+Yf8AjQ/MnR/8y/8AjTTiSRBqOaAsJB90GR1IPyAGtIiBqKtYbDA2Q4bvZjIG42j8fjVK/fZtzQSxgMOLhZJy90kHyI386mxGAFl0lw0yRAPI1TuABRB3iY+P5V2wC2590aedASXGUzAmY8KqvbI5GruHsAiSYOvy6VJiHygAEGdKY2qYbGsgyxImf1+udTWsVJ2A0JgczM86gxVsj9deYqsDFTYYqLknvQfPl8K1vZpzbJZQohSc2ZjAIjSdpmJGsEisQQRv0B+In8RRngeNiVaYIIMVh5MdxUvb0Ls72i9hirl062yqu69coKH1gqR/LWG7e37S8TxTWVUr7WRI0zFQX0/nzfGiGLxdu2jQ051APgBtWN4tjTfvPcP2zPkIgD0ED0qPB4/5WnlWg4Xwa5jMNevF+9YzOFgTcQRnA8QBI5aEc6E28OkyC0HqvrWw+j/GBCBuYOnVeY+FZXivB7lvFXbCkwjHLJ+we8pM/wAJFa45d2FZ9NfGFE9wlZjNOmYaxtvBFQLjbbTnSPGTPxAmreIxCjBtZBllvI5YbGVZYHlA1oDVySi2idjCjNmXK/OA4keMQDUmJx5QwVExyaY8DpvQiuinxn0tiR4uf3fn/Sm/2l/B8/6UPNcmjjD5VebHT9n5/wBKiOK/h+f9KrzSC0+MLlU/1nw+f9KcmK8Pn/SoktjnUc0ag5Vc+seHzroxHh86qg06arULdWhiPD51KuI8PnVGuk8jsf1NKyDae5eSedKq8jmutKlqHtBSrrCuUydAqbDr3gY/XUDnG/pVnhvDzc5E+AEmrWJAtkgArpDaSY5zJmgOYTC5w2+bLOaZmIEEHehV4QSOlGcDiGWGtguoOVlMbPy022360KdgzsRsSSJ6GiBbwdm2yjOSDJiCNRpyNRFguYLMZtCeY18PAfGoL6ax4VNatjKZ8KAfm7oPn9+tV7zzHnVy7b/Zp/i++q1+xAB61SYl4jy8R+M1QiiuIGi8zG1DHEGlTia6GB16KPDRRHyilbxRVpgUZuWPaG6uzLETvKW1UaeMfOgd5dj1rOXfSk92+1zQnSoLdvnSU6Cnpv4E/fTAxwTE5LqEGNR89PxrTfSPgfaWExlsnlbugTquuRj6yvqKxVpoMjcVseHYz22Gey3uOACCdN5ETtBg+lZZTWUyip60w3+7c/xJ881VauXVKo6kQQyAjoVzg/OqdbxBUqVKgHA9ae1n4daiq3dt5ZXmv46mgKprpNKlQDlrjj86kUUxqZGKafNMYV1TrQaQA9DXa7buGZ/08oq5g2ABMgeg/GjZKZApUnvkkk7nU7bnfalQSJ9zRHhvDwYZyAp21XXzBO1Ov4ZJB6sAQNvGtdw3hFohc8a6xU7O9OYfFC1bAW0pXbOrST4nkT4CqWOtC6sjX76KdpMHhbLKbJMfbXkwjy2mDp47b0Au4pbZzLJQNHL3D57mCBUZY7m57OZBjWhb5hTPvESV2iB1mTty3FDMQQXYjQEkjwBOk0exwW57p31E/gfw1oLetEb79KeGW4diNrTD86aHI0ozw1VYQxgRIP4eNMxfDwNeXUdfEUcxpQW+0ARIE/OuXrzNEgaV04U8vkaunE5bYFvMhI77T3mYbiRso07vMNJk7VstI8GXJDtqoIU+RPP8/CrnH8Gq+zYCJzAnrER95+FQ2lm2Tz3opij7XCvO6FGHrv8AdWfLtU9A+FvGGG5BV10EzIQid4IOo/hFRY3Dwls9QZ8CrFT91cs2zBPUqvzzfcKkxcrA3BLHymM3pzqvpKK7VYw9xQrhpkiV05x+YFRGyR61PYuBO7lDTrJGv6/OqsEOyyM1LD3ypGpidR1pntdAI0BPwO1IkKRIJ+H50tA7itwl3E5pKtPM9zT79aH0+80mYifP8avYXBG6rRJZEL+YXcfCT6U51CDqVKlTBVbdpyvvoA3+Hu/dHxqpU+GxbIGAiGEEEAg0By7bjbblTGFdDcuVOSJpkdbBI5aVwpTsOcrQeen5GnYqAaQQ3V51FT2uaVwfGgz0PjFWLNgH7fyNVmA00+dTYckailTiZ7NsGMzf5RSqB21pUao2sOe+v834Uctscu/6ilSoqaZi2Ouuwb/60K4gdPWlSogcwnuN5ioMQdKVKpn+VV8OwB1+NFMCd/P8BSpVGXswse83r99TYYdx/j8j/X40qVXfRI8Oe6fKijuRhb8EiTZGnSW0pUqmnAjh5k69D8zUra3TPRfvrtKr/wBiMue8PMVJj1g6fxf9tKlTJWwOoeei/fTsTy8h91cpUwZhB3gOWmlaPsaP27j/AJb/AHUqVRl6DJCu0qVWHKL8CQEPIB1XcdZpUqKA++NB/M1MpUqcCW/7o9KguHWlSpBxd6s4sfr0pUqAhub+gqW1XKVKhw0qVKq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8" name="Picture 14" descr="http://orig14.deviantart.net/4280/f/2010/010/3/6/counter_strike_by_rock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51" y="4834875"/>
            <a:ext cx="2600871" cy="195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://www.formyandroid.ru/uploads/posts/2013-01/1358787794_tanks-onlin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039" y="5083318"/>
            <a:ext cx="2830966" cy="172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://www.gameguyz.com/sites/default/files/images/201406050752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008" y="4834876"/>
            <a:ext cx="3540316" cy="200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8641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1308</Words>
  <Application>Microsoft Office PowerPoint</Application>
  <PresentationFormat>Экран (4:3)</PresentationFormat>
  <Paragraphs>166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The Classroom Survey – Meet the students from Theoretical Lyceum “Budești” from Moldova  </vt:lpstr>
      <vt:lpstr>Part I. INTRODUCING THE CLASS</vt:lpstr>
      <vt:lpstr>Part I. INTRODUCING THE CLASS</vt:lpstr>
      <vt:lpstr>Part I. INTRODUCING THE CLASS</vt:lpstr>
      <vt:lpstr>Part I. INTRODUCING THE CLASS</vt:lpstr>
      <vt:lpstr>Part I. INTRODUCING THE CLASS</vt:lpstr>
      <vt:lpstr>Part I. INTRODUCING THE CLASS</vt:lpstr>
      <vt:lpstr>Part I. INTRODUCING THE CLASS</vt:lpstr>
      <vt:lpstr>Part I. INTRODUCING THE CLASS</vt:lpstr>
      <vt:lpstr>Part I. INTRODUCING THE CLASS</vt:lpstr>
      <vt:lpstr>Part I. INTRODUCING THE CLASS</vt:lpstr>
      <vt:lpstr>PART II. INTRODUCING THE SCHOOL</vt:lpstr>
      <vt:lpstr>PART II. INTRODUCING THE SCHOOL</vt:lpstr>
      <vt:lpstr>PART II. INTRODUCING THE SCHOOL</vt:lpstr>
      <vt:lpstr>PART III. INTRODUCING THE COMMUNITY</vt:lpstr>
      <vt:lpstr>Презентация PowerPoint</vt:lpstr>
      <vt:lpstr>PART III. INTRODUCING THE COMMUNITY </vt:lpstr>
      <vt:lpstr>Презентация PowerPoint</vt:lpstr>
      <vt:lpstr>International project "Summer of Friendship”</vt:lpstr>
      <vt:lpstr>Презентация PowerPoint</vt:lpstr>
      <vt:lpstr>Peace Corps volunteers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Classroom Survey --Getting to Know You!</dc:title>
  <dc:creator>Andy G</dc:creator>
  <cp:lastModifiedBy>Andy G</cp:lastModifiedBy>
  <cp:revision>52</cp:revision>
  <dcterms:created xsi:type="dcterms:W3CDTF">2015-10-12T13:12:47Z</dcterms:created>
  <dcterms:modified xsi:type="dcterms:W3CDTF">2015-10-19T13:22:39Z</dcterms:modified>
</cp:coreProperties>
</file>